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61" r:id="rId5"/>
    <p:sldId id="262" r:id="rId6"/>
    <p:sldId id="263" r:id="rId7"/>
    <p:sldId id="264" r:id="rId8"/>
    <p:sldId id="278" r:id="rId9"/>
    <p:sldId id="279" r:id="rId10"/>
    <p:sldId id="280" r:id="rId11"/>
    <p:sldId id="281" r:id="rId12"/>
    <p:sldId id="282" r:id="rId13"/>
    <p:sldId id="273" r:id="rId14"/>
    <p:sldId id="274" r:id="rId15"/>
    <p:sldId id="28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59"/>
    <p:restoredTop sz="94669"/>
  </p:normalViewPr>
  <p:slideViewPr>
    <p:cSldViewPr snapToGrid="0" snapToObjects="1">
      <p:cViewPr varScale="1">
        <p:scale>
          <a:sx n="230" d="100"/>
          <a:sy n="230" d="100"/>
        </p:scale>
        <p:origin x="20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BCCA76-8D38-7046-B19E-5A689754EB87}" type="datetimeFigureOut">
              <a:rPr lang="en-US" smtClean="0"/>
              <a:t>10/5/15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42B13C-45B0-C046-83AB-190EE855B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501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49DEF-8BE0-8849-BA6F-4200DC94CA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219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49DEF-8BE0-8849-BA6F-4200DC94CA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502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49DEF-8BE0-8849-BA6F-4200DC94CA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582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49DEF-8BE0-8849-BA6F-4200DC94CA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39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49DEF-8BE0-8849-BA6F-4200DC94CA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473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49DEF-8BE0-8849-BA6F-4200DC94CA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530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49DEF-8BE0-8849-BA6F-4200DC94CA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170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49DEF-8BE0-8849-BA6F-4200DC94CA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988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49DEF-8BE0-8849-BA6F-4200DC94CA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26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49DEF-8BE0-8849-BA6F-4200DC94CA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516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49DEF-8BE0-8849-BA6F-4200DC94CA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4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954DE-509B-4141-8D7C-7278C540F1D4}" type="datetimeFigureOut">
              <a:rPr lang="en-US" smtClean="0"/>
              <a:t>10/5/15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0788D-C526-3045-B404-CC6C907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487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954DE-509B-4141-8D7C-7278C540F1D4}" type="datetimeFigureOut">
              <a:rPr lang="en-US" smtClean="0"/>
              <a:t>10/5/15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0788D-C526-3045-B404-CC6C907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504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954DE-509B-4141-8D7C-7278C540F1D4}" type="datetimeFigureOut">
              <a:rPr lang="en-US" smtClean="0"/>
              <a:t>10/5/15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0788D-C526-3045-B404-CC6C907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57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954DE-509B-4141-8D7C-7278C540F1D4}" type="datetimeFigureOut">
              <a:rPr lang="en-US" smtClean="0"/>
              <a:t>10/5/15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0788D-C526-3045-B404-CC6C907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779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954DE-509B-4141-8D7C-7278C540F1D4}" type="datetimeFigureOut">
              <a:rPr lang="en-US" smtClean="0"/>
              <a:t>10/5/15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0788D-C526-3045-B404-CC6C907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64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954DE-509B-4141-8D7C-7278C540F1D4}" type="datetimeFigureOut">
              <a:rPr lang="en-US" smtClean="0"/>
              <a:t>10/5/15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0788D-C526-3045-B404-CC6C907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74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954DE-509B-4141-8D7C-7278C540F1D4}" type="datetimeFigureOut">
              <a:rPr lang="en-US" smtClean="0"/>
              <a:t>10/5/15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0788D-C526-3045-B404-CC6C907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668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954DE-509B-4141-8D7C-7278C540F1D4}" type="datetimeFigureOut">
              <a:rPr lang="en-US" smtClean="0"/>
              <a:t>10/5/15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0788D-C526-3045-B404-CC6C907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133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954DE-509B-4141-8D7C-7278C540F1D4}" type="datetimeFigureOut">
              <a:rPr lang="en-US" smtClean="0"/>
              <a:t>10/5/15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0788D-C526-3045-B404-CC6C907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959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954DE-509B-4141-8D7C-7278C540F1D4}" type="datetimeFigureOut">
              <a:rPr lang="en-US" smtClean="0"/>
              <a:t>10/5/15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0788D-C526-3045-B404-CC6C907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10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954DE-509B-4141-8D7C-7278C540F1D4}" type="datetimeFigureOut">
              <a:rPr lang="en-US" smtClean="0"/>
              <a:t>10/5/15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0788D-C526-3045-B404-CC6C907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680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954DE-509B-4141-8D7C-7278C540F1D4}" type="datetimeFigureOut">
              <a:rPr lang="en-US" smtClean="0"/>
              <a:t>10/5/15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0788D-C526-3045-B404-CC6C907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611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hyperlink" Target="https://twitter.com/McBPJ/status/638728908628586496/photo/1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4 Activity Solutions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352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3704219" cy="30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ACTIVITY  &gt;  SOLUTIONS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4469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AutoShape 8"/>
          <p:cNvSpPr>
            <a:spLocks noChangeArrowheads="1"/>
          </p:cNvSpPr>
          <p:nvPr/>
        </p:nvSpPr>
        <p:spPr bwMode="auto">
          <a:xfrm>
            <a:off x="3881373" y="3597149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ParticipateIn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63" name="Straight Connector 62"/>
          <p:cNvCxnSpPr>
            <a:endCxn id="60" idx="1"/>
          </p:cNvCxnSpPr>
          <p:nvPr/>
        </p:nvCxnSpPr>
        <p:spPr bwMode="auto">
          <a:xfrm>
            <a:off x="3051719" y="2752837"/>
            <a:ext cx="829654" cy="110981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Straight Connector 63"/>
          <p:cNvCxnSpPr>
            <a:stCxn id="60" idx="3"/>
          </p:cNvCxnSpPr>
          <p:nvPr/>
        </p:nvCxnSpPr>
        <p:spPr bwMode="auto">
          <a:xfrm>
            <a:off x="5143427" y="3862652"/>
            <a:ext cx="631027" cy="30524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5774454" y="3941279"/>
            <a:ext cx="1452114" cy="4532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Plays</a:t>
            </a:r>
          </a:p>
        </p:txBody>
      </p:sp>
      <p:sp>
        <p:nvSpPr>
          <p:cNvPr id="67" name="Oval 66"/>
          <p:cNvSpPr>
            <a:spLocks noChangeArrowheads="1"/>
          </p:cNvSpPr>
          <p:nvPr/>
        </p:nvSpPr>
        <p:spPr bwMode="auto">
          <a:xfrm>
            <a:off x="4694861" y="508450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 </a:t>
            </a:r>
            <a:r>
              <a:rPr lang="en-US" sz="1200" u="sng" dirty="0" smtClean="0">
                <a:solidFill>
                  <a:srgbClr val="000000"/>
                </a:solidFill>
              </a:rPr>
              <a:t>ID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68" name="Straight Connector 67"/>
          <p:cNvCxnSpPr/>
          <p:nvPr/>
        </p:nvCxnSpPr>
        <p:spPr bwMode="auto">
          <a:xfrm flipH="1">
            <a:off x="5269657" y="4394520"/>
            <a:ext cx="1230854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Oval 71"/>
          <p:cNvSpPr>
            <a:spLocks noChangeArrowheads="1"/>
          </p:cNvSpPr>
          <p:nvPr/>
        </p:nvSpPr>
        <p:spPr bwMode="auto">
          <a:xfrm>
            <a:off x="5925715" y="508450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Yardage Diff</a:t>
            </a:r>
          </a:p>
        </p:txBody>
      </p:sp>
      <p:cxnSp>
        <p:nvCxnSpPr>
          <p:cNvPr id="73" name="Straight Connector 72"/>
          <p:cNvCxnSpPr/>
          <p:nvPr/>
        </p:nvCxnSpPr>
        <p:spPr bwMode="auto">
          <a:xfrm>
            <a:off x="6500511" y="4394520"/>
            <a:ext cx="0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/>
          <p:cNvCxnSpPr/>
          <p:nvPr/>
        </p:nvCxnSpPr>
        <p:spPr bwMode="auto">
          <a:xfrm>
            <a:off x="6500512" y="4394520"/>
            <a:ext cx="1220333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5" name="Oval 74"/>
          <p:cNvSpPr>
            <a:spLocks noChangeArrowheads="1"/>
          </p:cNvSpPr>
          <p:nvPr/>
        </p:nvSpPr>
        <p:spPr bwMode="auto">
          <a:xfrm>
            <a:off x="7146049" y="508450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Touchdown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2567681" y="2339833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Players</a:t>
            </a:r>
          </a:p>
        </p:txBody>
      </p:sp>
      <p:sp>
        <p:nvSpPr>
          <p:cNvPr id="77" name="Oval 76"/>
          <p:cNvSpPr>
            <a:spLocks noChangeArrowheads="1"/>
          </p:cNvSpPr>
          <p:nvPr/>
        </p:nvSpPr>
        <p:spPr bwMode="auto">
          <a:xfrm>
            <a:off x="1493721" y="1437602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name</a:t>
            </a:r>
          </a:p>
        </p:txBody>
      </p:sp>
      <p:cxnSp>
        <p:nvCxnSpPr>
          <p:cNvPr id="78" name="Straight Connector 77"/>
          <p:cNvCxnSpPr/>
          <p:nvPr/>
        </p:nvCxnSpPr>
        <p:spPr bwMode="auto">
          <a:xfrm>
            <a:off x="2068517" y="1968607"/>
            <a:ext cx="983203" cy="37122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Straight Connector 78"/>
          <p:cNvCxnSpPr/>
          <p:nvPr/>
        </p:nvCxnSpPr>
        <p:spPr bwMode="auto">
          <a:xfrm flipV="1">
            <a:off x="3535757" y="2251333"/>
            <a:ext cx="484039" cy="29500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80" name="AutoShape 8"/>
          <p:cNvSpPr>
            <a:spLocks noChangeArrowheads="1"/>
          </p:cNvSpPr>
          <p:nvPr/>
        </p:nvSpPr>
        <p:spPr bwMode="auto">
          <a:xfrm>
            <a:off x="4019796" y="1985830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MemberOf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81" name="Oval 13"/>
          <p:cNvSpPr>
            <a:spLocks noChangeArrowheads="1"/>
          </p:cNvSpPr>
          <p:nvPr/>
        </p:nvSpPr>
        <p:spPr bwMode="auto">
          <a:xfrm>
            <a:off x="2784873" y="1437602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Player ID</a:t>
            </a:r>
          </a:p>
        </p:txBody>
      </p:sp>
      <p:cxnSp>
        <p:nvCxnSpPr>
          <p:cNvPr id="85" name="Straight Connector 84"/>
          <p:cNvCxnSpPr/>
          <p:nvPr/>
        </p:nvCxnSpPr>
        <p:spPr bwMode="auto">
          <a:xfrm flipH="1">
            <a:off x="3051720" y="1968607"/>
            <a:ext cx="307949" cy="37122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1" name="Rectangle 90"/>
          <p:cNvSpPr>
            <a:spLocks noChangeArrowheads="1"/>
          </p:cNvSpPr>
          <p:nvPr/>
        </p:nvSpPr>
        <p:spPr bwMode="auto">
          <a:xfrm>
            <a:off x="5774454" y="1779329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Teams</a:t>
            </a:r>
          </a:p>
        </p:txBody>
      </p:sp>
      <p:sp>
        <p:nvSpPr>
          <p:cNvPr id="92" name="Oval 13"/>
          <p:cNvSpPr>
            <a:spLocks noChangeArrowheads="1"/>
          </p:cNvSpPr>
          <p:nvPr/>
        </p:nvSpPr>
        <p:spPr bwMode="auto">
          <a:xfrm>
            <a:off x="5580724" y="958055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Team ID</a:t>
            </a:r>
          </a:p>
        </p:txBody>
      </p:sp>
      <p:cxnSp>
        <p:nvCxnSpPr>
          <p:cNvPr id="93" name="Straight Connector 92"/>
          <p:cNvCxnSpPr/>
          <p:nvPr/>
        </p:nvCxnSpPr>
        <p:spPr bwMode="auto">
          <a:xfrm>
            <a:off x="6155520" y="1489059"/>
            <a:ext cx="102973" cy="29027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3" name="Straight Connector 102"/>
          <p:cNvCxnSpPr/>
          <p:nvPr/>
        </p:nvCxnSpPr>
        <p:spPr bwMode="auto">
          <a:xfrm flipV="1">
            <a:off x="5281850" y="1985831"/>
            <a:ext cx="492604" cy="26550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4" name="Oval 103"/>
          <p:cNvSpPr>
            <a:spLocks noChangeArrowheads="1"/>
          </p:cNvSpPr>
          <p:nvPr/>
        </p:nvSpPr>
        <p:spPr bwMode="auto">
          <a:xfrm>
            <a:off x="4624863" y="2850244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Participation Type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105" name="Straight Connector 104"/>
          <p:cNvCxnSpPr>
            <a:stCxn id="60" idx="0"/>
            <a:endCxn id="104" idx="4"/>
          </p:cNvCxnSpPr>
          <p:nvPr/>
        </p:nvCxnSpPr>
        <p:spPr bwMode="auto">
          <a:xfrm flipV="1">
            <a:off x="4512400" y="3381249"/>
            <a:ext cx="687258" cy="2159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4" name="Group 43"/>
          <p:cNvGrpSpPr/>
          <p:nvPr/>
        </p:nvGrpSpPr>
        <p:grpSpPr>
          <a:xfrm>
            <a:off x="0" y="-22510"/>
            <a:ext cx="12192000" cy="307777"/>
            <a:chOff x="0" y="-22510"/>
            <a:chExt cx="12192000" cy="303520"/>
          </a:xfrm>
        </p:grpSpPr>
        <p:sp>
          <p:nvSpPr>
            <p:cNvPr id="45" name="Rectangle 4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8780" y="-22510"/>
              <a:ext cx="3704219" cy="30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ACTIVITY  &gt;  SOLUTIONS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9" name="AutoShape 8"/>
          <p:cNvSpPr>
            <a:spLocks noChangeArrowheads="1"/>
          </p:cNvSpPr>
          <p:nvPr/>
        </p:nvSpPr>
        <p:spPr bwMode="auto">
          <a:xfrm>
            <a:off x="7647083" y="3634251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OccurIn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 bwMode="auto">
          <a:xfrm flipH="1">
            <a:off x="8909137" y="3047999"/>
            <a:ext cx="574620" cy="85175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/>
          <p:cNvCxnSpPr>
            <a:stCxn id="66" idx="3"/>
            <a:endCxn id="49" idx="1"/>
          </p:cNvCxnSpPr>
          <p:nvPr/>
        </p:nvCxnSpPr>
        <p:spPr bwMode="auto">
          <a:xfrm flipV="1">
            <a:off x="7226568" y="3899754"/>
            <a:ext cx="420515" cy="268146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8757700" y="2605337"/>
            <a:ext cx="1452114" cy="4532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Games</a:t>
            </a:r>
          </a:p>
        </p:txBody>
      </p:sp>
      <p:sp>
        <p:nvSpPr>
          <p:cNvPr id="53" name="Oval 52"/>
          <p:cNvSpPr>
            <a:spLocks noChangeArrowheads="1"/>
          </p:cNvSpPr>
          <p:nvPr/>
        </p:nvSpPr>
        <p:spPr bwMode="auto">
          <a:xfrm>
            <a:off x="7885257" y="1248325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date</a:t>
            </a:r>
          </a:p>
        </p:txBody>
      </p:sp>
      <p:cxnSp>
        <p:nvCxnSpPr>
          <p:cNvPr id="54" name="Straight Connector 53"/>
          <p:cNvCxnSpPr/>
          <p:nvPr/>
        </p:nvCxnSpPr>
        <p:spPr bwMode="auto">
          <a:xfrm>
            <a:off x="8460053" y="1779330"/>
            <a:ext cx="1023705" cy="82600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/>
          <p:cNvCxnSpPr/>
          <p:nvPr/>
        </p:nvCxnSpPr>
        <p:spPr bwMode="auto">
          <a:xfrm flipV="1">
            <a:off x="8232318" y="2831958"/>
            <a:ext cx="525382" cy="13672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</p:spPr>
      </p:cxnSp>
      <p:cxnSp>
        <p:nvCxnSpPr>
          <p:cNvPr id="59" name="Straight Connector 58"/>
          <p:cNvCxnSpPr/>
          <p:nvPr/>
        </p:nvCxnSpPr>
        <p:spPr bwMode="auto">
          <a:xfrm>
            <a:off x="6742530" y="1985831"/>
            <a:ext cx="227734" cy="98284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1" name="AutoShape 8"/>
          <p:cNvSpPr>
            <a:spLocks noChangeArrowheads="1"/>
          </p:cNvSpPr>
          <p:nvPr/>
        </p:nvSpPr>
        <p:spPr bwMode="auto">
          <a:xfrm>
            <a:off x="6970264" y="2703177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PlayingHome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62" name="Oval 61"/>
          <p:cNvSpPr>
            <a:spLocks noChangeArrowheads="1"/>
          </p:cNvSpPr>
          <p:nvPr/>
        </p:nvSpPr>
        <p:spPr bwMode="auto">
          <a:xfrm>
            <a:off x="9317584" y="1219485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location</a:t>
            </a:r>
          </a:p>
        </p:txBody>
      </p:sp>
      <p:cxnSp>
        <p:nvCxnSpPr>
          <p:cNvPr id="65" name="Straight Connector 64"/>
          <p:cNvCxnSpPr/>
          <p:nvPr/>
        </p:nvCxnSpPr>
        <p:spPr bwMode="auto">
          <a:xfrm flipH="1">
            <a:off x="9483757" y="1750490"/>
            <a:ext cx="408622" cy="85484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/>
          <p:cNvCxnSpPr/>
          <p:nvPr/>
        </p:nvCxnSpPr>
        <p:spPr bwMode="auto">
          <a:xfrm>
            <a:off x="6742530" y="1985831"/>
            <a:ext cx="227734" cy="26550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3" name="AutoShape 8"/>
          <p:cNvSpPr>
            <a:spLocks noChangeArrowheads="1"/>
          </p:cNvSpPr>
          <p:nvPr/>
        </p:nvSpPr>
        <p:spPr bwMode="auto">
          <a:xfrm>
            <a:off x="6970264" y="1985831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PlayingAway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84" name="Straight Connector 83"/>
          <p:cNvCxnSpPr/>
          <p:nvPr/>
        </p:nvCxnSpPr>
        <p:spPr bwMode="auto">
          <a:xfrm>
            <a:off x="8232318" y="2251334"/>
            <a:ext cx="525382" cy="580624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</p:spPr>
      </p:cxnSp>
      <p:sp>
        <p:nvSpPr>
          <p:cNvPr id="69" name="AutoShape 8"/>
          <p:cNvSpPr>
            <a:spLocks noChangeArrowheads="1"/>
          </p:cNvSpPr>
          <p:nvPr/>
        </p:nvSpPr>
        <p:spPr bwMode="auto">
          <a:xfrm>
            <a:off x="2465380" y="5221183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Tackle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70" name="Straight Connector 69"/>
          <p:cNvCxnSpPr>
            <a:stCxn id="69" idx="3"/>
            <a:endCxn id="66" idx="1"/>
          </p:cNvCxnSpPr>
          <p:nvPr/>
        </p:nvCxnSpPr>
        <p:spPr bwMode="auto">
          <a:xfrm flipV="1">
            <a:off x="3727434" y="4167900"/>
            <a:ext cx="2047020" cy="131878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/>
          <p:cNvCxnSpPr>
            <a:stCxn id="69" idx="0"/>
            <a:endCxn id="76" idx="2"/>
          </p:cNvCxnSpPr>
          <p:nvPr/>
        </p:nvCxnSpPr>
        <p:spPr bwMode="auto">
          <a:xfrm flipH="1" flipV="1">
            <a:off x="3051719" y="2752837"/>
            <a:ext cx="44688" cy="246834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/>
          <p:cNvCxnSpPr>
            <a:stCxn id="69" idx="1"/>
            <a:endCxn id="76" idx="2"/>
          </p:cNvCxnSpPr>
          <p:nvPr/>
        </p:nvCxnSpPr>
        <p:spPr bwMode="auto">
          <a:xfrm flipV="1">
            <a:off x="2465380" y="2752837"/>
            <a:ext cx="586339" cy="273384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438" y="3460184"/>
            <a:ext cx="1795735" cy="1504784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9929438" y="5207052"/>
            <a:ext cx="24035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Players can achieve a </a:t>
            </a:r>
            <a:r>
              <a:rPr lang="en-US" sz="2000" b="1" u="sng" dirty="0">
                <a:latin typeface="+mj-lt"/>
              </a:rPr>
              <a:t>Personal Record</a:t>
            </a:r>
            <a:r>
              <a:rPr lang="en-US" sz="2000" dirty="0">
                <a:latin typeface="+mj-lt"/>
              </a:rPr>
              <a:t> linked to a specific Game and Play</a:t>
            </a:r>
            <a:endParaRPr lang="en-US" sz="2000" b="1" u="sng" dirty="0">
              <a:latin typeface="+mj-lt"/>
            </a:endParaRPr>
          </a:p>
        </p:txBody>
      </p:sp>
      <p:sp>
        <p:nvSpPr>
          <p:cNvPr id="87" name="AutoShape 8"/>
          <p:cNvSpPr>
            <a:spLocks noChangeArrowheads="1"/>
          </p:cNvSpPr>
          <p:nvPr/>
        </p:nvSpPr>
        <p:spPr bwMode="auto">
          <a:xfrm>
            <a:off x="3359668" y="4175959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PRIn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88" name="Straight Connector 87"/>
          <p:cNvCxnSpPr>
            <a:stCxn id="87" idx="3"/>
            <a:endCxn id="66" idx="1"/>
          </p:cNvCxnSpPr>
          <p:nvPr/>
        </p:nvCxnSpPr>
        <p:spPr bwMode="auto">
          <a:xfrm flipV="1">
            <a:off x="4621722" y="4167900"/>
            <a:ext cx="1152732" cy="273562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/>
          <p:cNvCxnSpPr>
            <a:stCxn id="76" idx="2"/>
            <a:endCxn id="87" idx="1"/>
          </p:cNvCxnSpPr>
          <p:nvPr/>
        </p:nvCxnSpPr>
        <p:spPr bwMode="auto">
          <a:xfrm>
            <a:off x="3051719" y="2752837"/>
            <a:ext cx="307949" cy="168862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92901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AutoShape 8"/>
          <p:cNvSpPr>
            <a:spLocks noChangeArrowheads="1"/>
          </p:cNvSpPr>
          <p:nvPr/>
        </p:nvSpPr>
        <p:spPr bwMode="auto">
          <a:xfrm>
            <a:off x="3881373" y="3597149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ParticipateIn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63" name="Straight Connector 62"/>
          <p:cNvCxnSpPr>
            <a:endCxn id="60" idx="1"/>
          </p:cNvCxnSpPr>
          <p:nvPr/>
        </p:nvCxnSpPr>
        <p:spPr bwMode="auto">
          <a:xfrm>
            <a:off x="3051719" y="2752837"/>
            <a:ext cx="829654" cy="110981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Straight Connector 63"/>
          <p:cNvCxnSpPr>
            <a:stCxn id="60" idx="3"/>
          </p:cNvCxnSpPr>
          <p:nvPr/>
        </p:nvCxnSpPr>
        <p:spPr bwMode="auto">
          <a:xfrm>
            <a:off x="5143427" y="3862652"/>
            <a:ext cx="631027" cy="30524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5774454" y="3941279"/>
            <a:ext cx="1452114" cy="4532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Plays</a:t>
            </a:r>
          </a:p>
        </p:txBody>
      </p:sp>
      <p:sp>
        <p:nvSpPr>
          <p:cNvPr id="67" name="Oval 66"/>
          <p:cNvSpPr>
            <a:spLocks noChangeArrowheads="1"/>
          </p:cNvSpPr>
          <p:nvPr/>
        </p:nvSpPr>
        <p:spPr bwMode="auto">
          <a:xfrm>
            <a:off x="4694861" y="508450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 </a:t>
            </a:r>
            <a:r>
              <a:rPr lang="en-US" sz="1200" u="sng" dirty="0" smtClean="0">
                <a:solidFill>
                  <a:srgbClr val="000000"/>
                </a:solidFill>
              </a:rPr>
              <a:t>ID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68" name="Straight Connector 67"/>
          <p:cNvCxnSpPr/>
          <p:nvPr/>
        </p:nvCxnSpPr>
        <p:spPr bwMode="auto">
          <a:xfrm flipH="1">
            <a:off x="5269657" y="4394520"/>
            <a:ext cx="1230854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Oval 71"/>
          <p:cNvSpPr>
            <a:spLocks noChangeArrowheads="1"/>
          </p:cNvSpPr>
          <p:nvPr/>
        </p:nvSpPr>
        <p:spPr bwMode="auto">
          <a:xfrm>
            <a:off x="5925715" y="508450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Yardage Diff</a:t>
            </a:r>
          </a:p>
        </p:txBody>
      </p:sp>
      <p:cxnSp>
        <p:nvCxnSpPr>
          <p:cNvPr id="73" name="Straight Connector 72"/>
          <p:cNvCxnSpPr/>
          <p:nvPr/>
        </p:nvCxnSpPr>
        <p:spPr bwMode="auto">
          <a:xfrm>
            <a:off x="6500511" y="4394520"/>
            <a:ext cx="0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/>
          <p:cNvCxnSpPr/>
          <p:nvPr/>
        </p:nvCxnSpPr>
        <p:spPr bwMode="auto">
          <a:xfrm>
            <a:off x="6500512" y="4394520"/>
            <a:ext cx="1220333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5" name="Oval 74"/>
          <p:cNvSpPr>
            <a:spLocks noChangeArrowheads="1"/>
          </p:cNvSpPr>
          <p:nvPr/>
        </p:nvSpPr>
        <p:spPr bwMode="auto">
          <a:xfrm>
            <a:off x="7146049" y="508450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Touchdown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2567681" y="2339833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Players</a:t>
            </a:r>
          </a:p>
        </p:txBody>
      </p:sp>
      <p:sp>
        <p:nvSpPr>
          <p:cNvPr id="77" name="Oval 76"/>
          <p:cNvSpPr>
            <a:spLocks noChangeArrowheads="1"/>
          </p:cNvSpPr>
          <p:nvPr/>
        </p:nvSpPr>
        <p:spPr bwMode="auto">
          <a:xfrm>
            <a:off x="1493721" y="1437602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name</a:t>
            </a:r>
          </a:p>
        </p:txBody>
      </p:sp>
      <p:cxnSp>
        <p:nvCxnSpPr>
          <p:cNvPr id="78" name="Straight Connector 77"/>
          <p:cNvCxnSpPr/>
          <p:nvPr/>
        </p:nvCxnSpPr>
        <p:spPr bwMode="auto">
          <a:xfrm>
            <a:off x="2068517" y="1968607"/>
            <a:ext cx="983203" cy="37122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Straight Connector 78"/>
          <p:cNvCxnSpPr/>
          <p:nvPr/>
        </p:nvCxnSpPr>
        <p:spPr bwMode="auto">
          <a:xfrm flipV="1">
            <a:off x="3535757" y="2251333"/>
            <a:ext cx="484039" cy="29500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80" name="AutoShape 8"/>
          <p:cNvSpPr>
            <a:spLocks noChangeArrowheads="1"/>
          </p:cNvSpPr>
          <p:nvPr/>
        </p:nvSpPr>
        <p:spPr bwMode="auto">
          <a:xfrm>
            <a:off x="4019796" y="1985830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MemberOf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81" name="Oval 13"/>
          <p:cNvSpPr>
            <a:spLocks noChangeArrowheads="1"/>
          </p:cNvSpPr>
          <p:nvPr/>
        </p:nvSpPr>
        <p:spPr bwMode="auto">
          <a:xfrm>
            <a:off x="2784873" y="1437602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Player ID</a:t>
            </a:r>
          </a:p>
        </p:txBody>
      </p:sp>
      <p:cxnSp>
        <p:nvCxnSpPr>
          <p:cNvPr id="85" name="Straight Connector 84"/>
          <p:cNvCxnSpPr/>
          <p:nvPr/>
        </p:nvCxnSpPr>
        <p:spPr bwMode="auto">
          <a:xfrm flipH="1">
            <a:off x="3051720" y="1968607"/>
            <a:ext cx="307949" cy="37122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1" name="Rectangle 90"/>
          <p:cNvSpPr>
            <a:spLocks noChangeArrowheads="1"/>
          </p:cNvSpPr>
          <p:nvPr/>
        </p:nvSpPr>
        <p:spPr bwMode="auto">
          <a:xfrm>
            <a:off x="5774454" y="1779329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Teams</a:t>
            </a:r>
          </a:p>
        </p:txBody>
      </p:sp>
      <p:sp>
        <p:nvSpPr>
          <p:cNvPr id="92" name="Oval 13"/>
          <p:cNvSpPr>
            <a:spLocks noChangeArrowheads="1"/>
          </p:cNvSpPr>
          <p:nvPr/>
        </p:nvSpPr>
        <p:spPr bwMode="auto">
          <a:xfrm>
            <a:off x="5580724" y="958055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Team ID</a:t>
            </a:r>
          </a:p>
        </p:txBody>
      </p:sp>
      <p:cxnSp>
        <p:nvCxnSpPr>
          <p:cNvPr id="93" name="Straight Connector 92"/>
          <p:cNvCxnSpPr/>
          <p:nvPr/>
        </p:nvCxnSpPr>
        <p:spPr bwMode="auto">
          <a:xfrm>
            <a:off x="6155520" y="1489059"/>
            <a:ext cx="102973" cy="29027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3" name="Straight Connector 102"/>
          <p:cNvCxnSpPr/>
          <p:nvPr/>
        </p:nvCxnSpPr>
        <p:spPr bwMode="auto">
          <a:xfrm flipV="1">
            <a:off x="5281850" y="1985831"/>
            <a:ext cx="492604" cy="26550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4" name="Oval 103"/>
          <p:cNvSpPr>
            <a:spLocks noChangeArrowheads="1"/>
          </p:cNvSpPr>
          <p:nvPr/>
        </p:nvSpPr>
        <p:spPr bwMode="auto">
          <a:xfrm>
            <a:off x="4624863" y="2850244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Participation Type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105" name="Straight Connector 104"/>
          <p:cNvCxnSpPr>
            <a:stCxn id="60" idx="0"/>
            <a:endCxn id="104" idx="4"/>
          </p:cNvCxnSpPr>
          <p:nvPr/>
        </p:nvCxnSpPr>
        <p:spPr bwMode="auto">
          <a:xfrm flipV="1">
            <a:off x="4512400" y="3381249"/>
            <a:ext cx="687258" cy="2159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4" name="Group 43"/>
          <p:cNvGrpSpPr/>
          <p:nvPr/>
        </p:nvGrpSpPr>
        <p:grpSpPr>
          <a:xfrm>
            <a:off x="0" y="-22510"/>
            <a:ext cx="12192000" cy="307777"/>
            <a:chOff x="0" y="-22510"/>
            <a:chExt cx="12192000" cy="303520"/>
          </a:xfrm>
        </p:grpSpPr>
        <p:sp>
          <p:nvSpPr>
            <p:cNvPr id="45" name="Rectangle 4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8780" y="-22510"/>
              <a:ext cx="3704219" cy="30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ACTIVITY  &gt;  SOLUTIONS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9" name="AutoShape 8"/>
          <p:cNvSpPr>
            <a:spLocks noChangeArrowheads="1"/>
          </p:cNvSpPr>
          <p:nvPr/>
        </p:nvSpPr>
        <p:spPr bwMode="auto">
          <a:xfrm>
            <a:off x="7647083" y="3634251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OccurIn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 bwMode="auto">
          <a:xfrm flipH="1">
            <a:off x="8909137" y="3047999"/>
            <a:ext cx="574620" cy="85175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/>
          <p:cNvCxnSpPr>
            <a:stCxn id="66" idx="3"/>
            <a:endCxn id="49" idx="1"/>
          </p:cNvCxnSpPr>
          <p:nvPr/>
        </p:nvCxnSpPr>
        <p:spPr bwMode="auto">
          <a:xfrm flipV="1">
            <a:off x="7226568" y="3899754"/>
            <a:ext cx="420515" cy="268146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8757700" y="2605337"/>
            <a:ext cx="1452114" cy="4532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Games</a:t>
            </a:r>
          </a:p>
        </p:txBody>
      </p:sp>
      <p:sp>
        <p:nvSpPr>
          <p:cNvPr id="53" name="Oval 52"/>
          <p:cNvSpPr>
            <a:spLocks noChangeArrowheads="1"/>
          </p:cNvSpPr>
          <p:nvPr/>
        </p:nvSpPr>
        <p:spPr bwMode="auto">
          <a:xfrm>
            <a:off x="7885257" y="1248325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date</a:t>
            </a:r>
          </a:p>
        </p:txBody>
      </p:sp>
      <p:cxnSp>
        <p:nvCxnSpPr>
          <p:cNvPr id="54" name="Straight Connector 53"/>
          <p:cNvCxnSpPr/>
          <p:nvPr/>
        </p:nvCxnSpPr>
        <p:spPr bwMode="auto">
          <a:xfrm>
            <a:off x="8460053" y="1779330"/>
            <a:ext cx="1023705" cy="82600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/>
          <p:cNvCxnSpPr/>
          <p:nvPr/>
        </p:nvCxnSpPr>
        <p:spPr bwMode="auto">
          <a:xfrm flipV="1">
            <a:off x="8232318" y="2831958"/>
            <a:ext cx="525382" cy="13672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</p:spPr>
      </p:cxnSp>
      <p:cxnSp>
        <p:nvCxnSpPr>
          <p:cNvPr id="59" name="Straight Connector 58"/>
          <p:cNvCxnSpPr/>
          <p:nvPr/>
        </p:nvCxnSpPr>
        <p:spPr bwMode="auto">
          <a:xfrm>
            <a:off x="6742530" y="1985831"/>
            <a:ext cx="227734" cy="98284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1" name="AutoShape 8"/>
          <p:cNvSpPr>
            <a:spLocks noChangeArrowheads="1"/>
          </p:cNvSpPr>
          <p:nvPr/>
        </p:nvSpPr>
        <p:spPr bwMode="auto">
          <a:xfrm>
            <a:off x="6970264" y="2703177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PlayingHome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62" name="Oval 61"/>
          <p:cNvSpPr>
            <a:spLocks noChangeArrowheads="1"/>
          </p:cNvSpPr>
          <p:nvPr/>
        </p:nvSpPr>
        <p:spPr bwMode="auto">
          <a:xfrm>
            <a:off x="9317584" y="1219485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location</a:t>
            </a:r>
          </a:p>
        </p:txBody>
      </p:sp>
      <p:cxnSp>
        <p:nvCxnSpPr>
          <p:cNvPr id="65" name="Straight Connector 64"/>
          <p:cNvCxnSpPr/>
          <p:nvPr/>
        </p:nvCxnSpPr>
        <p:spPr bwMode="auto">
          <a:xfrm flipH="1">
            <a:off x="9483757" y="1750490"/>
            <a:ext cx="408622" cy="85484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/>
          <p:cNvCxnSpPr/>
          <p:nvPr/>
        </p:nvCxnSpPr>
        <p:spPr bwMode="auto">
          <a:xfrm>
            <a:off x="6742530" y="1985831"/>
            <a:ext cx="227734" cy="26550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3" name="AutoShape 8"/>
          <p:cNvSpPr>
            <a:spLocks noChangeArrowheads="1"/>
          </p:cNvSpPr>
          <p:nvPr/>
        </p:nvSpPr>
        <p:spPr bwMode="auto">
          <a:xfrm>
            <a:off x="6970264" y="1985831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PlayingAway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84" name="Straight Connector 83"/>
          <p:cNvCxnSpPr/>
          <p:nvPr/>
        </p:nvCxnSpPr>
        <p:spPr bwMode="auto">
          <a:xfrm>
            <a:off x="8232318" y="2251334"/>
            <a:ext cx="525382" cy="580624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</p:spPr>
      </p:cxnSp>
      <p:sp>
        <p:nvSpPr>
          <p:cNvPr id="69" name="AutoShape 8"/>
          <p:cNvSpPr>
            <a:spLocks noChangeArrowheads="1"/>
          </p:cNvSpPr>
          <p:nvPr/>
        </p:nvSpPr>
        <p:spPr bwMode="auto">
          <a:xfrm>
            <a:off x="2465380" y="5221183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Tackle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70" name="Straight Connector 69"/>
          <p:cNvCxnSpPr>
            <a:stCxn id="69" idx="3"/>
            <a:endCxn id="66" idx="1"/>
          </p:cNvCxnSpPr>
          <p:nvPr/>
        </p:nvCxnSpPr>
        <p:spPr bwMode="auto">
          <a:xfrm flipV="1">
            <a:off x="3727434" y="4167900"/>
            <a:ext cx="2047020" cy="131878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/>
          <p:cNvCxnSpPr>
            <a:stCxn id="69" idx="0"/>
            <a:endCxn id="76" idx="2"/>
          </p:cNvCxnSpPr>
          <p:nvPr/>
        </p:nvCxnSpPr>
        <p:spPr bwMode="auto">
          <a:xfrm flipH="1" flipV="1">
            <a:off x="3051719" y="2752837"/>
            <a:ext cx="44688" cy="246834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/>
          <p:cNvCxnSpPr>
            <a:stCxn id="69" idx="1"/>
            <a:endCxn id="76" idx="2"/>
          </p:cNvCxnSpPr>
          <p:nvPr/>
        </p:nvCxnSpPr>
        <p:spPr bwMode="auto">
          <a:xfrm flipV="1">
            <a:off x="2465380" y="2752837"/>
            <a:ext cx="586339" cy="273384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7" name="AutoShape 8"/>
          <p:cNvSpPr>
            <a:spLocks noChangeArrowheads="1"/>
          </p:cNvSpPr>
          <p:nvPr/>
        </p:nvSpPr>
        <p:spPr bwMode="auto">
          <a:xfrm>
            <a:off x="3359668" y="4175959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PRIn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88" name="Straight Connector 87"/>
          <p:cNvCxnSpPr>
            <a:stCxn id="87" idx="3"/>
            <a:endCxn id="66" idx="1"/>
          </p:cNvCxnSpPr>
          <p:nvPr/>
        </p:nvCxnSpPr>
        <p:spPr bwMode="auto">
          <a:xfrm flipV="1">
            <a:off x="4621722" y="4167900"/>
            <a:ext cx="1152732" cy="273562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/>
          <p:cNvCxnSpPr>
            <a:stCxn id="76" idx="2"/>
            <a:endCxn id="87" idx="1"/>
          </p:cNvCxnSpPr>
          <p:nvPr/>
        </p:nvCxnSpPr>
        <p:spPr bwMode="auto">
          <a:xfrm>
            <a:off x="3051719" y="2752837"/>
            <a:ext cx="307949" cy="168862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TextBox 54"/>
          <p:cNvSpPr txBox="1"/>
          <p:nvPr/>
        </p:nvSpPr>
        <p:spPr>
          <a:xfrm>
            <a:off x="10375987" y="2434158"/>
            <a:ext cx="17992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Players might have </a:t>
            </a:r>
            <a:r>
              <a:rPr lang="en-US" sz="2000" dirty="0" smtClean="0">
                <a:latin typeface="+mj-lt"/>
              </a:rPr>
              <a:t>different weights at different times</a:t>
            </a:r>
            <a:endParaRPr lang="en-US" sz="2000" i="1" dirty="0">
              <a:latin typeface="+mj-lt"/>
            </a:endParaRP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1611" y="559908"/>
            <a:ext cx="1256770" cy="1748294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8551217" y="4299822"/>
            <a:ext cx="3584518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Note: point here is that different players might have </a:t>
            </a:r>
            <a:r>
              <a:rPr lang="en-US" sz="2400" i="1" dirty="0" smtClean="0">
                <a:latin typeface="+mj-lt"/>
              </a:rPr>
              <a:t>different numbers </a:t>
            </a:r>
            <a:r>
              <a:rPr lang="en-US" sz="2400" dirty="0" smtClean="0">
                <a:latin typeface="+mj-lt"/>
              </a:rPr>
              <a:t>of training / weight phases- hence should represent as new entity!</a:t>
            </a:r>
            <a:endParaRPr lang="en-US" sz="2400" dirty="0">
              <a:latin typeface="+mj-lt"/>
            </a:endParaRPr>
          </a:p>
        </p:txBody>
      </p:sp>
      <p:cxnSp>
        <p:nvCxnSpPr>
          <p:cNvPr id="95" name="Straight Connector 94"/>
          <p:cNvCxnSpPr>
            <a:stCxn id="96" idx="3"/>
            <a:endCxn id="76" idx="1"/>
          </p:cNvCxnSpPr>
          <p:nvPr/>
        </p:nvCxnSpPr>
        <p:spPr bwMode="auto">
          <a:xfrm flipV="1">
            <a:off x="2296934" y="2546335"/>
            <a:ext cx="270747" cy="25579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6" name="AutoShape 8"/>
          <p:cNvSpPr>
            <a:spLocks noChangeArrowheads="1"/>
          </p:cNvSpPr>
          <p:nvPr/>
        </p:nvSpPr>
        <p:spPr bwMode="auto">
          <a:xfrm>
            <a:off x="1271402" y="2586388"/>
            <a:ext cx="1025532" cy="431489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WeightOf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97" name="Rectangle 96"/>
          <p:cNvSpPr>
            <a:spLocks noChangeArrowheads="1"/>
          </p:cNvSpPr>
          <p:nvPr/>
        </p:nvSpPr>
        <p:spPr bwMode="auto">
          <a:xfrm>
            <a:off x="884526" y="3273137"/>
            <a:ext cx="786649" cy="3356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Weight</a:t>
            </a:r>
          </a:p>
        </p:txBody>
      </p:sp>
      <p:sp>
        <p:nvSpPr>
          <p:cNvPr id="98" name="Oval 12"/>
          <p:cNvSpPr>
            <a:spLocks noChangeArrowheads="1"/>
          </p:cNvSpPr>
          <p:nvPr/>
        </p:nvSpPr>
        <p:spPr bwMode="auto">
          <a:xfrm>
            <a:off x="737030" y="3935404"/>
            <a:ext cx="934145" cy="431489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Weight</a:t>
            </a:r>
          </a:p>
        </p:txBody>
      </p:sp>
      <p:cxnSp>
        <p:nvCxnSpPr>
          <p:cNvPr id="99" name="Straight Connector 98"/>
          <p:cNvCxnSpPr>
            <a:stCxn id="97" idx="2"/>
            <a:endCxn id="98" idx="0"/>
          </p:cNvCxnSpPr>
          <p:nvPr/>
        </p:nvCxnSpPr>
        <p:spPr bwMode="auto">
          <a:xfrm flipH="1">
            <a:off x="1204103" y="3608740"/>
            <a:ext cx="73748" cy="32666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0" name="Oval 13"/>
          <p:cNvSpPr>
            <a:spLocks noChangeArrowheads="1"/>
          </p:cNvSpPr>
          <p:nvPr/>
        </p:nvSpPr>
        <p:spPr bwMode="auto">
          <a:xfrm>
            <a:off x="6696" y="4252732"/>
            <a:ext cx="934145" cy="431489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Player ID</a:t>
            </a:r>
          </a:p>
        </p:txBody>
      </p:sp>
      <p:cxnSp>
        <p:nvCxnSpPr>
          <p:cNvPr id="101" name="Straight Connector 100"/>
          <p:cNvCxnSpPr>
            <a:stCxn id="100" idx="0"/>
            <a:endCxn id="97" idx="2"/>
          </p:cNvCxnSpPr>
          <p:nvPr/>
        </p:nvCxnSpPr>
        <p:spPr bwMode="auto">
          <a:xfrm flipV="1">
            <a:off x="473769" y="3608740"/>
            <a:ext cx="804082" cy="643992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/>
          <p:cNvCxnSpPr>
            <a:stCxn id="96" idx="1"/>
            <a:endCxn id="97" idx="0"/>
          </p:cNvCxnSpPr>
          <p:nvPr/>
        </p:nvCxnSpPr>
        <p:spPr bwMode="auto">
          <a:xfrm>
            <a:off x="1271402" y="2802133"/>
            <a:ext cx="6449" cy="47100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6" name="Oval 12"/>
          <p:cNvSpPr>
            <a:spLocks noChangeArrowheads="1"/>
          </p:cNvSpPr>
          <p:nvPr/>
        </p:nvSpPr>
        <p:spPr bwMode="auto">
          <a:xfrm>
            <a:off x="1449292" y="4287325"/>
            <a:ext cx="934145" cy="431489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Time Period</a:t>
            </a:r>
          </a:p>
        </p:txBody>
      </p:sp>
      <p:cxnSp>
        <p:nvCxnSpPr>
          <p:cNvPr id="107" name="Straight Connector 106"/>
          <p:cNvCxnSpPr>
            <a:stCxn id="106" idx="0"/>
            <a:endCxn id="97" idx="2"/>
          </p:cNvCxnSpPr>
          <p:nvPr/>
        </p:nvCxnSpPr>
        <p:spPr bwMode="auto">
          <a:xfrm flipH="1" flipV="1">
            <a:off x="1277851" y="3608740"/>
            <a:ext cx="638514" cy="67858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97961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AutoShape 8"/>
          <p:cNvSpPr>
            <a:spLocks noChangeArrowheads="1"/>
          </p:cNvSpPr>
          <p:nvPr/>
        </p:nvSpPr>
        <p:spPr bwMode="auto">
          <a:xfrm>
            <a:off x="3881373" y="3597149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ParticipateIn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63" name="Straight Connector 62"/>
          <p:cNvCxnSpPr>
            <a:endCxn id="60" idx="1"/>
          </p:cNvCxnSpPr>
          <p:nvPr/>
        </p:nvCxnSpPr>
        <p:spPr bwMode="auto">
          <a:xfrm>
            <a:off x="3051719" y="2752837"/>
            <a:ext cx="829654" cy="110981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Straight Connector 63"/>
          <p:cNvCxnSpPr>
            <a:stCxn id="60" idx="3"/>
          </p:cNvCxnSpPr>
          <p:nvPr/>
        </p:nvCxnSpPr>
        <p:spPr bwMode="auto">
          <a:xfrm>
            <a:off x="5143427" y="3862652"/>
            <a:ext cx="631027" cy="30524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5774454" y="3941279"/>
            <a:ext cx="1452114" cy="4532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Plays</a:t>
            </a:r>
          </a:p>
        </p:txBody>
      </p:sp>
      <p:sp>
        <p:nvSpPr>
          <p:cNvPr id="67" name="Oval 66"/>
          <p:cNvSpPr>
            <a:spLocks noChangeArrowheads="1"/>
          </p:cNvSpPr>
          <p:nvPr/>
        </p:nvSpPr>
        <p:spPr bwMode="auto">
          <a:xfrm>
            <a:off x="4694861" y="508450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 </a:t>
            </a:r>
            <a:r>
              <a:rPr lang="en-US" sz="1200" u="sng" dirty="0" smtClean="0">
                <a:solidFill>
                  <a:srgbClr val="000000"/>
                </a:solidFill>
              </a:rPr>
              <a:t>ID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68" name="Straight Connector 67"/>
          <p:cNvCxnSpPr/>
          <p:nvPr/>
        </p:nvCxnSpPr>
        <p:spPr bwMode="auto">
          <a:xfrm flipH="1">
            <a:off x="5269657" y="4394520"/>
            <a:ext cx="1230854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Oval 71"/>
          <p:cNvSpPr>
            <a:spLocks noChangeArrowheads="1"/>
          </p:cNvSpPr>
          <p:nvPr/>
        </p:nvSpPr>
        <p:spPr bwMode="auto">
          <a:xfrm>
            <a:off x="5925715" y="508450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Yardage Diff</a:t>
            </a:r>
          </a:p>
        </p:txBody>
      </p:sp>
      <p:cxnSp>
        <p:nvCxnSpPr>
          <p:cNvPr id="73" name="Straight Connector 72"/>
          <p:cNvCxnSpPr/>
          <p:nvPr/>
        </p:nvCxnSpPr>
        <p:spPr bwMode="auto">
          <a:xfrm>
            <a:off x="6500511" y="4394520"/>
            <a:ext cx="0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/>
          <p:cNvCxnSpPr/>
          <p:nvPr/>
        </p:nvCxnSpPr>
        <p:spPr bwMode="auto">
          <a:xfrm>
            <a:off x="6500512" y="4394520"/>
            <a:ext cx="1220333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5" name="Oval 74"/>
          <p:cNvSpPr>
            <a:spLocks noChangeArrowheads="1"/>
          </p:cNvSpPr>
          <p:nvPr/>
        </p:nvSpPr>
        <p:spPr bwMode="auto">
          <a:xfrm>
            <a:off x="7146049" y="508450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Touchdown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2567681" y="2339833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Players</a:t>
            </a:r>
          </a:p>
        </p:txBody>
      </p:sp>
      <p:sp>
        <p:nvSpPr>
          <p:cNvPr id="77" name="Oval 76"/>
          <p:cNvSpPr>
            <a:spLocks noChangeArrowheads="1"/>
          </p:cNvSpPr>
          <p:nvPr/>
        </p:nvSpPr>
        <p:spPr bwMode="auto">
          <a:xfrm>
            <a:off x="1493721" y="1437602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name</a:t>
            </a:r>
          </a:p>
        </p:txBody>
      </p:sp>
      <p:cxnSp>
        <p:nvCxnSpPr>
          <p:cNvPr id="78" name="Straight Connector 77"/>
          <p:cNvCxnSpPr/>
          <p:nvPr/>
        </p:nvCxnSpPr>
        <p:spPr bwMode="auto">
          <a:xfrm>
            <a:off x="2068517" y="1968607"/>
            <a:ext cx="983203" cy="37122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Straight Connector 78"/>
          <p:cNvCxnSpPr/>
          <p:nvPr/>
        </p:nvCxnSpPr>
        <p:spPr bwMode="auto">
          <a:xfrm flipV="1">
            <a:off x="3535757" y="2251333"/>
            <a:ext cx="484039" cy="29500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80" name="AutoShape 8"/>
          <p:cNvSpPr>
            <a:spLocks noChangeArrowheads="1"/>
          </p:cNvSpPr>
          <p:nvPr/>
        </p:nvSpPr>
        <p:spPr bwMode="auto">
          <a:xfrm>
            <a:off x="4019796" y="1985830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MemberOf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81" name="Oval 13"/>
          <p:cNvSpPr>
            <a:spLocks noChangeArrowheads="1"/>
          </p:cNvSpPr>
          <p:nvPr/>
        </p:nvSpPr>
        <p:spPr bwMode="auto">
          <a:xfrm>
            <a:off x="2784873" y="1437602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Player ID</a:t>
            </a:r>
          </a:p>
        </p:txBody>
      </p:sp>
      <p:cxnSp>
        <p:nvCxnSpPr>
          <p:cNvPr id="85" name="Straight Connector 84"/>
          <p:cNvCxnSpPr/>
          <p:nvPr/>
        </p:nvCxnSpPr>
        <p:spPr bwMode="auto">
          <a:xfrm flipH="1">
            <a:off x="3051720" y="1968607"/>
            <a:ext cx="307949" cy="37122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1" name="Rectangle 90"/>
          <p:cNvSpPr>
            <a:spLocks noChangeArrowheads="1"/>
          </p:cNvSpPr>
          <p:nvPr/>
        </p:nvSpPr>
        <p:spPr bwMode="auto">
          <a:xfrm>
            <a:off x="5774454" y="1779329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Teams</a:t>
            </a:r>
          </a:p>
        </p:txBody>
      </p:sp>
      <p:sp>
        <p:nvSpPr>
          <p:cNvPr id="92" name="Oval 13"/>
          <p:cNvSpPr>
            <a:spLocks noChangeArrowheads="1"/>
          </p:cNvSpPr>
          <p:nvPr/>
        </p:nvSpPr>
        <p:spPr bwMode="auto">
          <a:xfrm>
            <a:off x="5580724" y="958055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Team ID</a:t>
            </a:r>
          </a:p>
        </p:txBody>
      </p:sp>
      <p:cxnSp>
        <p:nvCxnSpPr>
          <p:cNvPr id="93" name="Straight Connector 92"/>
          <p:cNvCxnSpPr/>
          <p:nvPr/>
        </p:nvCxnSpPr>
        <p:spPr bwMode="auto">
          <a:xfrm>
            <a:off x="6155520" y="1489059"/>
            <a:ext cx="102973" cy="29027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3" name="Straight Connector 102"/>
          <p:cNvCxnSpPr/>
          <p:nvPr/>
        </p:nvCxnSpPr>
        <p:spPr bwMode="auto">
          <a:xfrm flipV="1">
            <a:off x="5281850" y="1985831"/>
            <a:ext cx="492604" cy="26550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4" name="Oval 103"/>
          <p:cNvSpPr>
            <a:spLocks noChangeArrowheads="1"/>
          </p:cNvSpPr>
          <p:nvPr/>
        </p:nvSpPr>
        <p:spPr bwMode="auto">
          <a:xfrm>
            <a:off x="4624863" y="2850244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Participation Type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105" name="Straight Connector 104"/>
          <p:cNvCxnSpPr>
            <a:stCxn id="60" idx="0"/>
            <a:endCxn id="104" idx="4"/>
          </p:cNvCxnSpPr>
          <p:nvPr/>
        </p:nvCxnSpPr>
        <p:spPr bwMode="auto">
          <a:xfrm flipV="1">
            <a:off x="4512400" y="3381249"/>
            <a:ext cx="687258" cy="2159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4" name="Group 43"/>
          <p:cNvGrpSpPr/>
          <p:nvPr/>
        </p:nvGrpSpPr>
        <p:grpSpPr>
          <a:xfrm>
            <a:off x="0" y="-22510"/>
            <a:ext cx="12192000" cy="307777"/>
            <a:chOff x="0" y="-22510"/>
            <a:chExt cx="12192000" cy="303520"/>
          </a:xfrm>
        </p:grpSpPr>
        <p:sp>
          <p:nvSpPr>
            <p:cNvPr id="45" name="Rectangle 4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8780" y="-22510"/>
              <a:ext cx="3704219" cy="30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ACTIVITY  &gt;  SOLUTIONS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9" name="AutoShape 8"/>
          <p:cNvSpPr>
            <a:spLocks noChangeArrowheads="1"/>
          </p:cNvSpPr>
          <p:nvPr/>
        </p:nvSpPr>
        <p:spPr bwMode="auto">
          <a:xfrm>
            <a:off x="7647083" y="3634251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OccurIn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 bwMode="auto">
          <a:xfrm flipH="1">
            <a:off x="8909137" y="3047999"/>
            <a:ext cx="574620" cy="85175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/>
          <p:cNvCxnSpPr>
            <a:stCxn id="66" idx="3"/>
            <a:endCxn id="49" idx="1"/>
          </p:cNvCxnSpPr>
          <p:nvPr/>
        </p:nvCxnSpPr>
        <p:spPr bwMode="auto">
          <a:xfrm flipV="1">
            <a:off x="7226568" y="3899754"/>
            <a:ext cx="420515" cy="268146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8757700" y="2605337"/>
            <a:ext cx="1452114" cy="4532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Games</a:t>
            </a:r>
          </a:p>
        </p:txBody>
      </p:sp>
      <p:sp>
        <p:nvSpPr>
          <p:cNvPr id="53" name="Oval 52"/>
          <p:cNvSpPr>
            <a:spLocks noChangeArrowheads="1"/>
          </p:cNvSpPr>
          <p:nvPr/>
        </p:nvSpPr>
        <p:spPr bwMode="auto">
          <a:xfrm>
            <a:off x="7885257" y="1248325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date</a:t>
            </a:r>
          </a:p>
        </p:txBody>
      </p:sp>
      <p:cxnSp>
        <p:nvCxnSpPr>
          <p:cNvPr id="54" name="Straight Connector 53"/>
          <p:cNvCxnSpPr/>
          <p:nvPr/>
        </p:nvCxnSpPr>
        <p:spPr bwMode="auto">
          <a:xfrm>
            <a:off x="8460053" y="1779330"/>
            <a:ext cx="1023705" cy="82600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/>
          <p:cNvCxnSpPr/>
          <p:nvPr/>
        </p:nvCxnSpPr>
        <p:spPr bwMode="auto">
          <a:xfrm flipV="1">
            <a:off x="8232318" y="2831958"/>
            <a:ext cx="525382" cy="13672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</p:spPr>
      </p:cxnSp>
      <p:cxnSp>
        <p:nvCxnSpPr>
          <p:cNvPr id="59" name="Straight Connector 58"/>
          <p:cNvCxnSpPr/>
          <p:nvPr/>
        </p:nvCxnSpPr>
        <p:spPr bwMode="auto">
          <a:xfrm>
            <a:off x="6742530" y="1985831"/>
            <a:ext cx="227734" cy="98284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1" name="AutoShape 8"/>
          <p:cNvSpPr>
            <a:spLocks noChangeArrowheads="1"/>
          </p:cNvSpPr>
          <p:nvPr/>
        </p:nvSpPr>
        <p:spPr bwMode="auto">
          <a:xfrm>
            <a:off x="6970264" y="2703177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PlayingHome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62" name="Oval 61"/>
          <p:cNvSpPr>
            <a:spLocks noChangeArrowheads="1"/>
          </p:cNvSpPr>
          <p:nvPr/>
        </p:nvSpPr>
        <p:spPr bwMode="auto">
          <a:xfrm>
            <a:off x="9317584" y="1219485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location</a:t>
            </a:r>
          </a:p>
        </p:txBody>
      </p:sp>
      <p:cxnSp>
        <p:nvCxnSpPr>
          <p:cNvPr id="65" name="Straight Connector 64"/>
          <p:cNvCxnSpPr/>
          <p:nvPr/>
        </p:nvCxnSpPr>
        <p:spPr bwMode="auto">
          <a:xfrm flipH="1">
            <a:off x="9483757" y="1750490"/>
            <a:ext cx="408622" cy="85484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/>
          <p:cNvCxnSpPr/>
          <p:nvPr/>
        </p:nvCxnSpPr>
        <p:spPr bwMode="auto">
          <a:xfrm>
            <a:off x="6742530" y="1985831"/>
            <a:ext cx="227734" cy="26550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3" name="AutoShape 8"/>
          <p:cNvSpPr>
            <a:spLocks noChangeArrowheads="1"/>
          </p:cNvSpPr>
          <p:nvPr/>
        </p:nvSpPr>
        <p:spPr bwMode="auto">
          <a:xfrm>
            <a:off x="6970264" y="1985831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PlayingAway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84" name="Straight Connector 83"/>
          <p:cNvCxnSpPr/>
          <p:nvPr/>
        </p:nvCxnSpPr>
        <p:spPr bwMode="auto">
          <a:xfrm>
            <a:off x="8232318" y="2251334"/>
            <a:ext cx="525382" cy="580624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</p:spPr>
      </p:cxnSp>
      <p:sp>
        <p:nvSpPr>
          <p:cNvPr id="69" name="AutoShape 8"/>
          <p:cNvSpPr>
            <a:spLocks noChangeArrowheads="1"/>
          </p:cNvSpPr>
          <p:nvPr/>
        </p:nvSpPr>
        <p:spPr bwMode="auto">
          <a:xfrm>
            <a:off x="2465380" y="5221183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Tackle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70" name="Straight Connector 69"/>
          <p:cNvCxnSpPr>
            <a:stCxn id="69" idx="3"/>
            <a:endCxn id="66" idx="1"/>
          </p:cNvCxnSpPr>
          <p:nvPr/>
        </p:nvCxnSpPr>
        <p:spPr bwMode="auto">
          <a:xfrm flipV="1">
            <a:off x="3727434" y="4167900"/>
            <a:ext cx="2047020" cy="131878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/>
          <p:cNvCxnSpPr>
            <a:stCxn id="69" idx="0"/>
            <a:endCxn id="76" idx="2"/>
          </p:cNvCxnSpPr>
          <p:nvPr/>
        </p:nvCxnSpPr>
        <p:spPr bwMode="auto">
          <a:xfrm flipH="1" flipV="1">
            <a:off x="3051719" y="2752837"/>
            <a:ext cx="44688" cy="246834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/>
          <p:cNvCxnSpPr>
            <a:stCxn id="69" idx="1"/>
            <a:endCxn id="76" idx="2"/>
          </p:cNvCxnSpPr>
          <p:nvPr/>
        </p:nvCxnSpPr>
        <p:spPr bwMode="auto">
          <a:xfrm flipV="1">
            <a:off x="2465380" y="2752837"/>
            <a:ext cx="586339" cy="273384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7" name="AutoShape 8"/>
          <p:cNvSpPr>
            <a:spLocks noChangeArrowheads="1"/>
          </p:cNvSpPr>
          <p:nvPr/>
        </p:nvSpPr>
        <p:spPr bwMode="auto">
          <a:xfrm>
            <a:off x="3359668" y="4175959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PRIn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88" name="Straight Connector 87"/>
          <p:cNvCxnSpPr>
            <a:stCxn id="87" idx="3"/>
            <a:endCxn id="66" idx="1"/>
          </p:cNvCxnSpPr>
          <p:nvPr/>
        </p:nvCxnSpPr>
        <p:spPr bwMode="auto">
          <a:xfrm flipV="1">
            <a:off x="4621722" y="4167900"/>
            <a:ext cx="1152732" cy="273562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/>
          <p:cNvCxnSpPr>
            <a:stCxn id="76" idx="2"/>
            <a:endCxn id="87" idx="1"/>
          </p:cNvCxnSpPr>
          <p:nvPr/>
        </p:nvCxnSpPr>
        <p:spPr bwMode="auto">
          <a:xfrm>
            <a:off x="3051719" y="2752837"/>
            <a:ext cx="307949" cy="168862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TextBox 54"/>
          <p:cNvSpPr txBox="1"/>
          <p:nvPr/>
        </p:nvSpPr>
        <p:spPr>
          <a:xfrm>
            <a:off x="10244619" y="2947020"/>
            <a:ext cx="17992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Players might have </a:t>
            </a:r>
            <a:r>
              <a:rPr lang="en-US" sz="2000" dirty="0" smtClean="0">
                <a:latin typeface="+mj-lt"/>
              </a:rPr>
              <a:t>different weights at different times</a:t>
            </a:r>
            <a:endParaRPr lang="en-US" sz="2000" i="1" dirty="0">
              <a:latin typeface="+mj-lt"/>
            </a:endParaRPr>
          </a:p>
        </p:txBody>
      </p:sp>
      <p:cxnSp>
        <p:nvCxnSpPr>
          <p:cNvPr id="95" name="Straight Connector 94"/>
          <p:cNvCxnSpPr>
            <a:stCxn id="96" idx="3"/>
            <a:endCxn id="76" idx="1"/>
          </p:cNvCxnSpPr>
          <p:nvPr/>
        </p:nvCxnSpPr>
        <p:spPr bwMode="auto">
          <a:xfrm flipV="1">
            <a:off x="2296934" y="2546335"/>
            <a:ext cx="270747" cy="25579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6" name="AutoShape 8"/>
          <p:cNvSpPr>
            <a:spLocks noChangeArrowheads="1"/>
          </p:cNvSpPr>
          <p:nvPr/>
        </p:nvSpPr>
        <p:spPr bwMode="auto">
          <a:xfrm>
            <a:off x="1271402" y="2586388"/>
            <a:ext cx="1025532" cy="431489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WeightOf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97" name="Rectangle 96"/>
          <p:cNvSpPr>
            <a:spLocks noChangeArrowheads="1"/>
          </p:cNvSpPr>
          <p:nvPr/>
        </p:nvSpPr>
        <p:spPr bwMode="auto">
          <a:xfrm>
            <a:off x="884526" y="3273137"/>
            <a:ext cx="786649" cy="3356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Weight</a:t>
            </a:r>
          </a:p>
        </p:txBody>
      </p:sp>
      <p:sp>
        <p:nvSpPr>
          <p:cNvPr id="98" name="Oval 12"/>
          <p:cNvSpPr>
            <a:spLocks noChangeArrowheads="1"/>
          </p:cNvSpPr>
          <p:nvPr/>
        </p:nvSpPr>
        <p:spPr bwMode="auto">
          <a:xfrm>
            <a:off x="737030" y="3935404"/>
            <a:ext cx="934145" cy="431489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Weight</a:t>
            </a:r>
          </a:p>
        </p:txBody>
      </p:sp>
      <p:cxnSp>
        <p:nvCxnSpPr>
          <p:cNvPr id="99" name="Straight Connector 98"/>
          <p:cNvCxnSpPr>
            <a:stCxn id="97" idx="2"/>
            <a:endCxn id="98" idx="0"/>
          </p:cNvCxnSpPr>
          <p:nvPr/>
        </p:nvCxnSpPr>
        <p:spPr bwMode="auto">
          <a:xfrm flipH="1">
            <a:off x="1204103" y="3608740"/>
            <a:ext cx="73748" cy="32666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0" name="Oval 13"/>
          <p:cNvSpPr>
            <a:spLocks noChangeArrowheads="1"/>
          </p:cNvSpPr>
          <p:nvPr/>
        </p:nvSpPr>
        <p:spPr bwMode="auto">
          <a:xfrm>
            <a:off x="6696" y="4252732"/>
            <a:ext cx="934145" cy="431489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Player ID</a:t>
            </a:r>
          </a:p>
        </p:txBody>
      </p:sp>
      <p:cxnSp>
        <p:nvCxnSpPr>
          <p:cNvPr id="101" name="Straight Connector 100"/>
          <p:cNvCxnSpPr>
            <a:stCxn id="100" idx="0"/>
            <a:endCxn id="97" idx="2"/>
          </p:cNvCxnSpPr>
          <p:nvPr/>
        </p:nvCxnSpPr>
        <p:spPr bwMode="auto">
          <a:xfrm flipV="1">
            <a:off x="473769" y="3608740"/>
            <a:ext cx="804082" cy="643992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/>
          <p:cNvCxnSpPr>
            <a:stCxn id="96" idx="1"/>
            <a:endCxn id="97" idx="0"/>
          </p:cNvCxnSpPr>
          <p:nvPr/>
        </p:nvCxnSpPr>
        <p:spPr bwMode="auto">
          <a:xfrm>
            <a:off x="1271402" y="2802133"/>
            <a:ext cx="6449" cy="47100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6" name="Oval 12"/>
          <p:cNvSpPr>
            <a:spLocks noChangeArrowheads="1"/>
          </p:cNvSpPr>
          <p:nvPr/>
        </p:nvSpPr>
        <p:spPr bwMode="auto">
          <a:xfrm>
            <a:off x="1449292" y="4287325"/>
            <a:ext cx="934145" cy="431489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Time Period</a:t>
            </a:r>
          </a:p>
        </p:txBody>
      </p:sp>
      <p:cxnSp>
        <p:nvCxnSpPr>
          <p:cNvPr id="107" name="Straight Connector 106"/>
          <p:cNvCxnSpPr>
            <a:stCxn id="106" idx="0"/>
            <a:endCxn id="97" idx="2"/>
          </p:cNvCxnSpPr>
          <p:nvPr/>
        </p:nvCxnSpPr>
        <p:spPr bwMode="auto">
          <a:xfrm flipH="1" flipV="1">
            <a:off x="1277851" y="3608740"/>
            <a:ext cx="638514" cy="67858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8" name="Picture 1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1076" y="4738426"/>
            <a:ext cx="1457840" cy="1943787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8183" y="403167"/>
            <a:ext cx="1227082" cy="2178071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411" y="5332110"/>
            <a:ext cx="2039391" cy="1312304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28" y="403167"/>
            <a:ext cx="1429912" cy="120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5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3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various ER diagrams could work, not just the following one!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352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3704219" cy="30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ACTIVITY  &gt;  SOLUTIONS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394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456918" y="1757358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Teams</a:t>
            </a:r>
          </a:p>
        </p:txBody>
      </p:sp>
      <p:cxnSp>
        <p:nvCxnSpPr>
          <p:cNvPr id="20" name="Straight Connector 19"/>
          <p:cNvCxnSpPr>
            <a:stCxn id="19" idx="4"/>
            <a:endCxn id="16" idx="0"/>
          </p:cNvCxnSpPr>
          <p:nvPr/>
        </p:nvCxnSpPr>
        <p:spPr bwMode="auto">
          <a:xfrm>
            <a:off x="5940956" y="1423473"/>
            <a:ext cx="0" cy="33388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0" name="AutoShape 8"/>
          <p:cNvSpPr>
            <a:spLocks noChangeArrowheads="1"/>
          </p:cNvSpPr>
          <p:nvPr/>
        </p:nvSpPr>
        <p:spPr bwMode="auto">
          <a:xfrm>
            <a:off x="5309929" y="2618756"/>
            <a:ext cx="1262054" cy="531005"/>
          </a:xfrm>
          <a:prstGeom prst="diamond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LocatedIn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91" name="Straight Connector 90"/>
          <p:cNvCxnSpPr>
            <a:stCxn id="90" idx="0"/>
            <a:endCxn id="16" idx="2"/>
          </p:cNvCxnSpPr>
          <p:nvPr/>
        </p:nvCxnSpPr>
        <p:spPr bwMode="auto">
          <a:xfrm flipV="1">
            <a:off x="5940956" y="2170363"/>
            <a:ext cx="0" cy="44839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6" name="Straight Connector 95"/>
          <p:cNvCxnSpPr>
            <a:stCxn id="111" idx="0"/>
            <a:endCxn id="90" idx="2"/>
          </p:cNvCxnSpPr>
          <p:nvPr/>
        </p:nvCxnSpPr>
        <p:spPr bwMode="auto">
          <a:xfrm flipV="1">
            <a:off x="5940956" y="3149760"/>
            <a:ext cx="0" cy="33388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9" name="Straight Arrow Connector 98"/>
          <p:cNvCxnSpPr>
            <a:stCxn id="16" idx="2"/>
            <a:endCxn id="90" idx="0"/>
          </p:cNvCxnSpPr>
          <p:nvPr/>
        </p:nvCxnSpPr>
        <p:spPr>
          <a:xfrm>
            <a:off x="5940956" y="2170363"/>
            <a:ext cx="0" cy="448393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Rectangle 110"/>
          <p:cNvSpPr>
            <a:spLocks noChangeArrowheads="1"/>
          </p:cNvSpPr>
          <p:nvPr/>
        </p:nvSpPr>
        <p:spPr bwMode="auto">
          <a:xfrm>
            <a:off x="5456918" y="3483646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Cities</a:t>
            </a: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238" y="1757358"/>
            <a:ext cx="1568824" cy="1568824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7887355" y="3459718"/>
            <a:ext cx="19786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Teams belong </a:t>
            </a:r>
            <a:r>
              <a:rPr lang="en-US" sz="2000">
                <a:latin typeface="+mj-lt"/>
              </a:rPr>
              <a:t>to cities- model as </a:t>
            </a:r>
            <a:r>
              <a:rPr lang="en-US" sz="2000" b="1" i="1">
                <a:latin typeface="+mj-lt"/>
              </a:rPr>
              <a:t>weak entity sets</a:t>
            </a:r>
            <a:endParaRPr lang="en-US" sz="2000" dirty="0">
              <a:latin typeface="+mj-lt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352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704219" cy="30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ACTIVITY  &gt;  SOLUTIONS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366161" y="892468"/>
            <a:ext cx="1149590" cy="531005"/>
            <a:chOff x="5366161" y="892468"/>
            <a:chExt cx="1149590" cy="531005"/>
          </a:xfrm>
        </p:grpSpPr>
        <p:sp>
          <p:nvSpPr>
            <p:cNvPr id="19" name="Oval 13"/>
            <p:cNvSpPr>
              <a:spLocks noChangeArrowheads="1"/>
            </p:cNvSpPr>
            <p:nvPr/>
          </p:nvSpPr>
          <p:spPr bwMode="auto">
            <a:xfrm>
              <a:off x="5366161" y="892468"/>
              <a:ext cx="1149590" cy="53100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Team </a:t>
              </a:r>
              <a:r>
                <a:rPr lang="en-US" sz="1200" dirty="0" smtClean="0">
                  <a:solidFill>
                    <a:srgbClr val="000000"/>
                  </a:solidFill>
                </a:rPr>
                <a:t>Name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5534515" y="1263728"/>
              <a:ext cx="812882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13"/>
          <p:cNvSpPr>
            <a:spLocks noChangeArrowheads="1"/>
          </p:cNvSpPr>
          <p:nvPr/>
        </p:nvSpPr>
        <p:spPr bwMode="auto">
          <a:xfrm>
            <a:off x="5366161" y="4229929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 smtClean="0">
                <a:solidFill>
                  <a:srgbClr val="000000"/>
                </a:solidFill>
              </a:rPr>
              <a:t>Name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26" name="Straight Connector 25"/>
          <p:cNvCxnSpPr>
            <a:stCxn id="24" idx="0"/>
            <a:endCxn id="111" idx="2"/>
          </p:cNvCxnSpPr>
          <p:nvPr/>
        </p:nvCxnSpPr>
        <p:spPr bwMode="auto">
          <a:xfrm flipV="1">
            <a:off x="5940956" y="3896650"/>
            <a:ext cx="0" cy="33327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38372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456918" y="1757358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Teams</a:t>
            </a:r>
          </a:p>
        </p:txBody>
      </p:sp>
      <p:cxnSp>
        <p:nvCxnSpPr>
          <p:cNvPr id="20" name="Straight Connector 19"/>
          <p:cNvCxnSpPr>
            <a:stCxn id="19" idx="4"/>
            <a:endCxn id="16" idx="0"/>
          </p:cNvCxnSpPr>
          <p:nvPr/>
        </p:nvCxnSpPr>
        <p:spPr bwMode="auto">
          <a:xfrm>
            <a:off x="5940956" y="1423473"/>
            <a:ext cx="0" cy="33388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0" name="AutoShape 8"/>
          <p:cNvSpPr>
            <a:spLocks noChangeArrowheads="1"/>
          </p:cNvSpPr>
          <p:nvPr/>
        </p:nvSpPr>
        <p:spPr bwMode="auto">
          <a:xfrm>
            <a:off x="5309929" y="2618756"/>
            <a:ext cx="1262054" cy="531005"/>
          </a:xfrm>
          <a:prstGeom prst="diamond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LocatedIn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91" name="Straight Connector 90"/>
          <p:cNvCxnSpPr>
            <a:stCxn id="90" idx="0"/>
            <a:endCxn id="16" idx="2"/>
          </p:cNvCxnSpPr>
          <p:nvPr/>
        </p:nvCxnSpPr>
        <p:spPr bwMode="auto">
          <a:xfrm flipV="1">
            <a:off x="5940956" y="2170363"/>
            <a:ext cx="0" cy="44839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6" name="Straight Connector 95"/>
          <p:cNvCxnSpPr>
            <a:stCxn id="111" idx="0"/>
            <a:endCxn id="90" idx="2"/>
          </p:cNvCxnSpPr>
          <p:nvPr/>
        </p:nvCxnSpPr>
        <p:spPr bwMode="auto">
          <a:xfrm flipV="1">
            <a:off x="5940956" y="3149760"/>
            <a:ext cx="0" cy="33388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9" name="Straight Arrow Connector 98"/>
          <p:cNvCxnSpPr>
            <a:stCxn id="16" idx="2"/>
            <a:endCxn id="90" idx="0"/>
          </p:cNvCxnSpPr>
          <p:nvPr/>
        </p:nvCxnSpPr>
        <p:spPr>
          <a:xfrm>
            <a:off x="5940956" y="2170363"/>
            <a:ext cx="0" cy="448393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Rectangle 110"/>
          <p:cNvSpPr>
            <a:spLocks noChangeArrowheads="1"/>
          </p:cNvSpPr>
          <p:nvPr/>
        </p:nvSpPr>
        <p:spPr bwMode="auto">
          <a:xfrm>
            <a:off x="5456918" y="3483646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Cities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352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704219" cy="30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ACTIVITY  &gt;  SOLUTIONS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366161" y="892468"/>
            <a:ext cx="1149590" cy="531005"/>
            <a:chOff x="5366161" y="892468"/>
            <a:chExt cx="1149590" cy="531005"/>
          </a:xfrm>
        </p:grpSpPr>
        <p:sp>
          <p:nvSpPr>
            <p:cNvPr id="19" name="Oval 13"/>
            <p:cNvSpPr>
              <a:spLocks noChangeArrowheads="1"/>
            </p:cNvSpPr>
            <p:nvPr/>
          </p:nvSpPr>
          <p:spPr bwMode="auto">
            <a:xfrm>
              <a:off x="5366161" y="892468"/>
              <a:ext cx="1149590" cy="53100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Team </a:t>
              </a:r>
              <a:r>
                <a:rPr lang="en-US" sz="1200" dirty="0" smtClean="0">
                  <a:solidFill>
                    <a:srgbClr val="000000"/>
                  </a:solidFill>
                </a:rPr>
                <a:t>Name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5534515" y="1263728"/>
              <a:ext cx="812882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13"/>
          <p:cNvSpPr>
            <a:spLocks noChangeArrowheads="1"/>
          </p:cNvSpPr>
          <p:nvPr/>
        </p:nvSpPr>
        <p:spPr bwMode="auto">
          <a:xfrm>
            <a:off x="5366161" y="4229929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 smtClean="0">
                <a:solidFill>
                  <a:srgbClr val="000000"/>
                </a:solidFill>
              </a:rPr>
              <a:t>Name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26" name="Straight Connector 25"/>
          <p:cNvCxnSpPr>
            <a:stCxn id="24" idx="0"/>
            <a:endCxn id="111" idx="2"/>
          </p:cNvCxnSpPr>
          <p:nvPr/>
        </p:nvCxnSpPr>
        <p:spPr bwMode="auto">
          <a:xfrm flipV="1">
            <a:off x="5940956" y="3896650"/>
            <a:ext cx="0" cy="33327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2501676" y="1943742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Players</a:t>
            </a:r>
          </a:p>
        </p:txBody>
      </p:sp>
      <p:sp>
        <p:nvSpPr>
          <p:cNvPr id="22" name="Oval 12"/>
          <p:cNvSpPr>
            <a:spLocks noChangeArrowheads="1"/>
          </p:cNvSpPr>
          <p:nvPr/>
        </p:nvSpPr>
        <p:spPr bwMode="auto">
          <a:xfrm>
            <a:off x="1749816" y="1015938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name</a:t>
            </a:r>
          </a:p>
        </p:txBody>
      </p:sp>
      <p:cxnSp>
        <p:nvCxnSpPr>
          <p:cNvPr id="23" name="Straight Connector 22"/>
          <p:cNvCxnSpPr/>
          <p:nvPr/>
        </p:nvCxnSpPr>
        <p:spPr bwMode="auto">
          <a:xfrm>
            <a:off x="2345017" y="1534891"/>
            <a:ext cx="661103" cy="3968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AutoShape 8"/>
          <p:cNvSpPr>
            <a:spLocks noChangeArrowheads="1"/>
          </p:cNvSpPr>
          <p:nvPr/>
        </p:nvSpPr>
        <p:spPr bwMode="auto">
          <a:xfrm>
            <a:off x="3887861" y="1757359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MemberOf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8" name="Oval 13"/>
          <p:cNvSpPr>
            <a:spLocks noChangeArrowheads="1"/>
          </p:cNvSpPr>
          <p:nvPr/>
        </p:nvSpPr>
        <p:spPr bwMode="auto">
          <a:xfrm>
            <a:off x="2985714" y="1042864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Player ID</a:t>
            </a:r>
          </a:p>
        </p:txBody>
      </p:sp>
      <p:cxnSp>
        <p:nvCxnSpPr>
          <p:cNvPr id="29" name="Straight Connector 28"/>
          <p:cNvCxnSpPr/>
          <p:nvPr/>
        </p:nvCxnSpPr>
        <p:spPr bwMode="auto">
          <a:xfrm flipH="1">
            <a:off x="2985715" y="1573868"/>
            <a:ext cx="574795" cy="36987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AutoShape 8"/>
          <p:cNvSpPr>
            <a:spLocks noChangeArrowheads="1"/>
          </p:cNvSpPr>
          <p:nvPr/>
        </p:nvSpPr>
        <p:spPr bwMode="auto">
          <a:xfrm>
            <a:off x="1749816" y="2839405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PlaysPosition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467535" y="5211078"/>
            <a:ext cx="110145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smtClean="0">
                <a:solidFill>
                  <a:srgbClr val="000000"/>
                </a:solidFill>
              </a:rPr>
              <a:t>OffensePosition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1808276" y="5211078"/>
            <a:ext cx="1177437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DefensePosition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1190859" y="3563141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Position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4" name="AutoShape 10"/>
          <p:cNvSpPr>
            <a:spLocks noChangeAspect="1" noChangeArrowheads="1"/>
          </p:cNvSpPr>
          <p:nvPr/>
        </p:nvSpPr>
        <p:spPr bwMode="auto">
          <a:xfrm>
            <a:off x="1378932" y="4256813"/>
            <a:ext cx="591931" cy="500674"/>
          </a:xfrm>
          <a:prstGeom prst="triangle">
            <a:avLst>
              <a:gd name="adj" fmla="val 50000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srgbClr val="000000"/>
                </a:solidFill>
              </a:rPr>
              <a:t>isa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35" name="Straight Connector 34"/>
          <p:cNvCxnSpPr>
            <a:stCxn id="30" idx="2"/>
          </p:cNvCxnSpPr>
          <p:nvPr/>
        </p:nvCxnSpPr>
        <p:spPr bwMode="auto">
          <a:xfrm flipH="1">
            <a:off x="1674898" y="3370410"/>
            <a:ext cx="705945" cy="19273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Straight Connector 36"/>
          <p:cNvCxnSpPr/>
          <p:nvPr/>
        </p:nvCxnSpPr>
        <p:spPr bwMode="auto">
          <a:xfrm>
            <a:off x="1674897" y="3976145"/>
            <a:ext cx="0" cy="28066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/>
          <p:cNvCxnSpPr/>
          <p:nvPr/>
        </p:nvCxnSpPr>
        <p:spPr bwMode="auto">
          <a:xfrm flipH="1">
            <a:off x="1084953" y="4757488"/>
            <a:ext cx="589944" cy="45359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/>
          <p:cNvCxnSpPr/>
          <p:nvPr/>
        </p:nvCxnSpPr>
        <p:spPr bwMode="auto">
          <a:xfrm>
            <a:off x="1674897" y="4757488"/>
            <a:ext cx="617418" cy="45359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Straight Connector 39"/>
          <p:cNvCxnSpPr>
            <a:endCxn id="59" idx="0"/>
          </p:cNvCxnSpPr>
          <p:nvPr/>
        </p:nvCxnSpPr>
        <p:spPr bwMode="auto">
          <a:xfrm flipH="1">
            <a:off x="873725" y="5624082"/>
            <a:ext cx="211230" cy="52811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/>
          <p:cNvCxnSpPr/>
          <p:nvPr/>
        </p:nvCxnSpPr>
        <p:spPr bwMode="auto">
          <a:xfrm>
            <a:off x="2292317" y="5624082"/>
            <a:ext cx="248844" cy="44990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/>
          <p:cNvCxnSpPr/>
          <p:nvPr/>
        </p:nvCxnSpPr>
        <p:spPr>
          <a:xfrm flipH="1">
            <a:off x="2407000" y="2356746"/>
            <a:ext cx="604871" cy="482658"/>
          </a:xfrm>
          <a:prstGeom prst="line">
            <a:avLst/>
          </a:prstGeom>
          <a:ln w="28575" cmpd="sng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45" idx="1"/>
          </p:cNvCxnSpPr>
          <p:nvPr/>
        </p:nvCxnSpPr>
        <p:spPr>
          <a:xfrm flipV="1">
            <a:off x="3469753" y="2022862"/>
            <a:ext cx="418109" cy="127383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819" y="2839405"/>
            <a:ext cx="1993802" cy="1462641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7525819" y="4520984"/>
            <a:ext cx="22171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Players are either on Offense or Defense, and are of types (QB, RB, WR, TE, K, </a:t>
            </a:r>
            <a:r>
              <a:rPr lang="en-US" sz="2000" dirty="0">
                <a:latin typeface="+mj-lt"/>
                <a:hlinkClick r:id="rId4"/>
              </a:rPr>
              <a:t>Farmer</a:t>
            </a:r>
            <a:r>
              <a:rPr lang="en-US" sz="2000" dirty="0">
                <a:latin typeface="+mj-lt"/>
              </a:rPr>
              <a:t>*…)</a:t>
            </a:r>
          </a:p>
        </p:txBody>
      </p:sp>
      <p:cxnSp>
        <p:nvCxnSpPr>
          <p:cNvPr id="46" name="Straight Connector 45"/>
          <p:cNvCxnSpPr>
            <a:stCxn id="27" idx="3"/>
            <a:endCxn id="16" idx="1"/>
          </p:cNvCxnSpPr>
          <p:nvPr/>
        </p:nvCxnSpPr>
        <p:spPr bwMode="auto">
          <a:xfrm flipV="1">
            <a:off x="5149915" y="1963860"/>
            <a:ext cx="307003" cy="59002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Oval 13"/>
          <p:cNvSpPr>
            <a:spLocks noChangeArrowheads="1"/>
          </p:cNvSpPr>
          <p:nvPr/>
        </p:nvSpPr>
        <p:spPr bwMode="auto">
          <a:xfrm>
            <a:off x="3153053" y="3903093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 smtClean="0">
                <a:solidFill>
                  <a:srgbClr val="000000"/>
                </a:solidFill>
              </a:rPr>
              <a:t>String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51" name="Straight Connector 50"/>
          <p:cNvCxnSpPr>
            <a:stCxn id="50" idx="2"/>
            <a:endCxn id="33" idx="3"/>
          </p:cNvCxnSpPr>
          <p:nvPr/>
        </p:nvCxnSpPr>
        <p:spPr bwMode="auto">
          <a:xfrm flipH="1" flipV="1">
            <a:off x="2158935" y="3769643"/>
            <a:ext cx="994118" cy="39895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3" name="Oval 13"/>
          <p:cNvSpPr>
            <a:spLocks noChangeArrowheads="1"/>
          </p:cNvSpPr>
          <p:nvPr/>
        </p:nvSpPr>
        <p:spPr bwMode="auto">
          <a:xfrm>
            <a:off x="3153053" y="3267177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 smtClean="0">
                <a:solidFill>
                  <a:srgbClr val="000000"/>
                </a:solidFill>
              </a:rPr>
              <a:t>Type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54" name="Straight Connector 53"/>
          <p:cNvCxnSpPr>
            <a:stCxn id="53" idx="2"/>
            <a:endCxn id="33" idx="3"/>
          </p:cNvCxnSpPr>
          <p:nvPr/>
        </p:nvCxnSpPr>
        <p:spPr bwMode="auto">
          <a:xfrm flipH="1">
            <a:off x="2158935" y="3532680"/>
            <a:ext cx="994118" cy="23696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Oval 13"/>
          <p:cNvSpPr>
            <a:spLocks noChangeArrowheads="1"/>
          </p:cNvSpPr>
          <p:nvPr/>
        </p:nvSpPr>
        <p:spPr bwMode="auto">
          <a:xfrm>
            <a:off x="298930" y="6152200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smtClean="0">
                <a:solidFill>
                  <a:srgbClr val="000000"/>
                </a:solidFill>
              </a:rPr>
              <a:t>OffensivePosType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61" name="Oval 13"/>
          <p:cNvSpPr>
            <a:spLocks noChangeArrowheads="1"/>
          </p:cNvSpPr>
          <p:nvPr/>
        </p:nvSpPr>
        <p:spPr bwMode="auto">
          <a:xfrm>
            <a:off x="1969502" y="6073986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DefensivePosType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40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various ER diagrams could work, not just the following one!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352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3704219" cy="30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ACTIVITY  &gt;  SOLUTIONS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477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8719863" y="2075616"/>
            <a:ext cx="1452114" cy="4532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Games</a:t>
            </a:r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7847420" y="718604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date</a:t>
            </a:r>
          </a:p>
        </p:txBody>
      </p:sp>
      <p:cxnSp>
        <p:nvCxnSpPr>
          <p:cNvPr id="14" name="Straight Connector 13"/>
          <p:cNvCxnSpPr>
            <a:stCxn id="13" idx="4"/>
            <a:endCxn id="12" idx="0"/>
          </p:cNvCxnSpPr>
          <p:nvPr/>
        </p:nvCxnSpPr>
        <p:spPr bwMode="auto">
          <a:xfrm>
            <a:off x="8422216" y="1249609"/>
            <a:ext cx="1023705" cy="82600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736617" y="1249608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Teams</a:t>
            </a:r>
          </a:p>
        </p:txBody>
      </p:sp>
      <p:sp>
        <p:nvSpPr>
          <p:cNvPr id="19" name="Oval 13"/>
          <p:cNvSpPr>
            <a:spLocks noChangeArrowheads="1"/>
          </p:cNvSpPr>
          <p:nvPr/>
        </p:nvSpPr>
        <p:spPr bwMode="auto">
          <a:xfrm>
            <a:off x="5542887" y="428334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Team ID</a:t>
            </a:r>
          </a:p>
        </p:txBody>
      </p:sp>
      <p:cxnSp>
        <p:nvCxnSpPr>
          <p:cNvPr id="20" name="Straight Connector 19"/>
          <p:cNvCxnSpPr>
            <a:stCxn id="19" idx="4"/>
            <a:endCxn id="16" idx="0"/>
          </p:cNvCxnSpPr>
          <p:nvPr/>
        </p:nvCxnSpPr>
        <p:spPr bwMode="auto">
          <a:xfrm>
            <a:off x="6117683" y="959338"/>
            <a:ext cx="102973" cy="29027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>
            <a:stCxn id="27" idx="3"/>
            <a:endCxn id="12" idx="1"/>
          </p:cNvCxnSpPr>
          <p:nvPr/>
        </p:nvCxnSpPr>
        <p:spPr bwMode="auto">
          <a:xfrm flipV="1">
            <a:off x="8194481" y="2302237"/>
            <a:ext cx="525382" cy="13672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>
            <a:stCxn id="16" idx="3"/>
            <a:endCxn id="27" idx="1"/>
          </p:cNvCxnSpPr>
          <p:nvPr/>
        </p:nvCxnSpPr>
        <p:spPr bwMode="auto">
          <a:xfrm>
            <a:off x="6704693" y="1456110"/>
            <a:ext cx="227734" cy="98284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AutoShape 8"/>
          <p:cNvSpPr>
            <a:spLocks noChangeArrowheads="1"/>
          </p:cNvSpPr>
          <p:nvPr/>
        </p:nvSpPr>
        <p:spPr bwMode="auto">
          <a:xfrm>
            <a:off x="6932427" y="2173456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PlayingHome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51" name="Oval 50"/>
          <p:cNvSpPr>
            <a:spLocks noChangeArrowheads="1"/>
          </p:cNvSpPr>
          <p:nvPr/>
        </p:nvSpPr>
        <p:spPr bwMode="auto">
          <a:xfrm>
            <a:off x="9279747" y="689764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location</a:t>
            </a:r>
          </a:p>
        </p:txBody>
      </p:sp>
      <p:cxnSp>
        <p:nvCxnSpPr>
          <p:cNvPr id="52" name="Straight Connector 51"/>
          <p:cNvCxnSpPr>
            <a:stCxn id="51" idx="4"/>
            <a:endCxn id="12" idx="0"/>
          </p:cNvCxnSpPr>
          <p:nvPr/>
        </p:nvCxnSpPr>
        <p:spPr bwMode="auto">
          <a:xfrm flipH="1">
            <a:off x="9445920" y="1220769"/>
            <a:ext cx="408622" cy="85484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/>
          <p:cNvCxnSpPr>
            <a:stCxn id="16" idx="3"/>
            <a:endCxn id="30" idx="1"/>
          </p:cNvCxnSpPr>
          <p:nvPr/>
        </p:nvCxnSpPr>
        <p:spPr bwMode="auto">
          <a:xfrm>
            <a:off x="6704693" y="1456110"/>
            <a:ext cx="227734" cy="26550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445" y="3598991"/>
            <a:ext cx="1568824" cy="1568824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59446" y="5204735"/>
            <a:ext cx="24141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+mj-lt"/>
              </a:rPr>
              <a:t>Teams</a:t>
            </a:r>
            <a:r>
              <a:rPr lang="en-US" sz="2000" dirty="0">
                <a:latin typeface="+mj-lt"/>
              </a:rPr>
              <a:t> play each other in </a:t>
            </a:r>
            <a:r>
              <a:rPr lang="en-US" sz="2000" b="1" u="sng" dirty="0">
                <a:latin typeface="+mj-lt"/>
              </a:rPr>
              <a:t>Games</a:t>
            </a:r>
            <a:r>
              <a:rPr lang="en-US" sz="2000" dirty="0">
                <a:latin typeface="+mj-lt"/>
              </a:rPr>
              <a:t>.  Each pair of teams can play each other multiple times</a:t>
            </a:r>
            <a:endParaRPr lang="en-US" sz="2000" b="1" u="sng" dirty="0">
              <a:latin typeface="+mj-lt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3520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3704219" cy="30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ACTIVITY  &gt;  SOLUTIONS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0" name="AutoShape 8"/>
          <p:cNvSpPr>
            <a:spLocks noChangeArrowheads="1"/>
          </p:cNvSpPr>
          <p:nvPr/>
        </p:nvSpPr>
        <p:spPr bwMode="auto">
          <a:xfrm>
            <a:off x="6932427" y="1456110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PlayingAway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35" name="Straight Connector 34"/>
          <p:cNvCxnSpPr>
            <a:stCxn id="30" idx="3"/>
            <a:endCxn id="12" idx="1"/>
          </p:cNvCxnSpPr>
          <p:nvPr/>
        </p:nvCxnSpPr>
        <p:spPr bwMode="auto">
          <a:xfrm>
            <a:off x="8194481" y="1721613"/>
            <a:ext cx="525382" cy="580624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228269" y="2011925"/>
            <a:ext cx="3009799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 two copies </a:t>
            </a:r>
            <a:r>
              <a:rPr lang="en-US" sz="2400" smtClean="0">
                <a:latin typeface="+mj-lt"/>
              </a:rPr>
              <a:t>of the Teams entity here!</a:t>
            </a:r>
            <a:endParaRPr 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6135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29844" y="1810112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Players</a:t>
            </a:r>
          </a:p>
        </p:txBody>
      </p:sp>
      <p:sp>
        <p:nvSpPr>
          <p:cNvPr id="6" name="Oval 12"/>
          <p:cNvSpPr>
            <a:spLocks noChangeArrowheads="1"/>
          </p:cNvSpPr>
          <p:nvPr/>
        </p:nvSpPr>
        <p:spPr bwMode="auto">
          <a:xfrm>
            <a:off x="1455884" y="90788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name</a:t>
            </a:r>
          </a:p>
        </p:txBody>
      </p:sp>
      <p:cxnSp>
        <p:nvCxnSpPr>
          <p:cNvPr id="10" name="Straight Connector 9"/>
          <p:cNvCxnSpPr>
            <a:stCxn id="6" idx="4"/>
            <a:endCxn id="5" idx="0"/>
          </p:cNvCxnSpPr>
          <p:nvPr/>
        </p:nvCxnSpPr>
        <p:spPr bwMode="auto">
          <a:xfrm>
            <a:off x="2030680" y="1438886"/>
            <a:ext cx="983203" cy="37122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>
            <a:stCxn id="5" idx="3"/>
            <a:endCxn id="24" idx="1"/>
          </p:cNvCxnSpPr>
          <p:nvPr/>
        </p:nvCxnSpPr>
        <p:spPr bwMode="auto">
          <a:xfrm flipV="1">
            <a:off x="3497920" y="1721612"/>
            <a:ext cx="484039" cy="29500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AutoShape 8"/>
          <p:cNvSpPr>
            <a:spLocks noChangeArrowheads="1"/>
          </p:cNvSpPr>
          <p:nvPr/>
        </p:nvSpPr>
        <p:spPr bwMode="auto">
          <a:xfrm>
            <a:off x="3981959" y="1456109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MemberOf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2747036" y="90788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Player ID</a:t>
            </a:r>
          </a:p>
        </p:txBody>
      </p:sp>
      <p:cxnSp>
        <p:nvCxnSpPr>
          <p:cNvPr id="45" name="Straight Connector 44"/>
          <p:cNvCxnSpPr>
            <a:stCxn id="44" idx="4"/>
            <a:endCxn id="5" idx="0"/>
          </p:cNvCxnSpPr>
          <p:nvPr/>
        </p:nvCxnSpPr>
        <p:spPr bwMode="auto">
          <a:xfrm flipH="1">
            <a:off x="3013883" y="1438886"/>
            <a:ext cx="307949" cy="37122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760" y="3834037"/>
            <a:ext cx="1731575" cy="1270273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633759" y="5378889"/>
            <a:ext cx="23577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+mj-lt"/>
              </a:rPr>
              <a:t>Players</a:t>
            </a:r>
            <a:r>
              <a:rPr lang="en-US" sz="2000" dirty="0">
                <a:latin typeface="+mj-lt"/>
              </a:rPr>
              <a:t> belong to Teams (assume no trades / changes)</a:t>
            </a:r>
            <a:endParaRPr lang="en-US" sz="2000" b="1" u="sng" dirty="0">
              <a:latin typeface="+mj-lt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0" y="-22510"/>
            <a:ext cx="12192000" cy="307777"/>
            <a:chOff x="0" y="-22510"/>
            <a:chExt cx="12192000" cy="303520"/>
          </a:xfrm>
        </p:grpSpPr>
        <p:sp>
          <p:nvSpPr>
            <p:cNvPr id="31" name="Rectangle 3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8780" y="-22510"/>
              <a:ext cx="3704219" cy="30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ACTIVITY  &gt;  SOLUTIONS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8719863" y="2075616"/>
            <a:ext cx="1452114" cy="4532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Games</a:t>
            </a:r>
          </a:p>
        </p:txBody>
      </p:sp>
      <p:sp>
        <p:nvSpPr>
          <p:cNvPr id="34" name="Oval 33"/>
          <p:cNvSpPr>
            <a:spLocks noChangeArrowheads="1"/>
          </p:cNvSpPr>
          <p:nvPr/>
        </p:nvSpPr>
        <p:spPr bwMode="auto">
          <a:xfrm>
            <a:off x="7847420" y="718604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date</a:t>
            </a:r>
          </a:p>
        </p:txBody>
      </p:sp>
      <p:cxnSp>
        <p:nvCxnSpPr>
          <p:cNvPr id="35" name="Straight Connector 34"/>
          <p:cNvCxnSpPr>
            <a:stCxn id="53" idx="4"/>
            <a:endCxn id="48" idx="0"/>
          </p:cNvCxnSpPr>
          <p:nvPr/>
        </p:nvCxnSpPr>
        <p:spPr bwMode="auto">
          <a:xfrm>
            <a:off x="8422216" y="1249609"/>
            <a:ext cx="1023705" cy="82600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Rectangle 35"/>
          <p:cNvSpPr>
            <a:spLocks noChangeArrowheads="1"/>
          </p:cNvSpPr>
          <p:nvPr/>
        </p:nvSpPr>
        <p:spPr bwMode="auto">
          <a:xfrm>
            <a:off x="5736617" y="1249608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Teams</a:t>
            </a:r>
          </a:p>
        </p:txBody>
      </p:sp>
      <p:sp>
        <p:nvSpPr>
          <p:cNvPr id="37" name="Oval 13"/>
          <p:cNvSpPr>
            <a:spLocks noChangeArrowheads="1"/>
          </p:cNvSpPr>
          <p:nvPr/>
        </p:nvSpPr>
        <p:spPr bwMode="auto">
          <a:xfrm>
            <a:off x="5542887" y="428334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Team ID</a:t>
            </a:r>
          </a:p>
        </p:txBody>
      </p:sp>
      <p:cxnSp>
        <p:nvCxnSpPr>
          <p:cNvPr id="38" name="Straight Connector 37"/>
          <p:cNvCxnSpPr/>
          <p:nvPr/>
        </p:nvCxnSpPr>
        <p:spPr bwMode="auto">
          <a:xfrm>
            <a:off x="6117683" y="959338"/>
            <a:ext cx="102973" cy="29027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/>
          <p:cNvCxnSpPr>
            <a:endCxn id="48" idx="1"/>
          </p:cNvCxnSpPr>
          <p:nvPr/>
        </p:nvCxnSpPr>
        <p:spPr bwMode="auto">
          <a:xfrm flipV="1">
            <a:off x="8194481" y="2302237"/>
            <a:ext cx="525382" cy="13672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Straight Connector 39"/>
          <p:cNvCxnSpPr/>
          <p:nvPr/>
        </p:nvCxnSpPr>
        <p:spPr bwMode="auto">
          <a:xfrm>
            <a:off x="6704693" y="1456110"/>
            <a:ext cx="227734" cy="98284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2" name="AutoShape 8"/>
          <p:cNvSpPr>
            <a:spLocks noChangeArrowheads="1"/>
          </p:cNvSpPr>
          <p:nvPr/>
        </p:nvSpPr>
        <p:spPr bwMode="auto">
          <a:xfrm>
            <a:off x="6932427" y="2173456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PlayingHome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43" name="Oval 42"/>
          <p:cNvSpPr>
            <a:spLocks noChangeArrowheads="1"/>
          </p:cNvSpPr>
          <p:nvPr/>
        </p:nvSpPr>
        <p:spPr bwMode="auto">
          <a:xfrm>
            <a:off x="9279747" y="689764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location</a:t>
            </a:r>
          </a:p>
        </p:txBody>
      </p:sp>
      <p:cxnSp>
        <p:nvCxnSpPr>
          <p:cNvPr id="48" name="Straight Connector 47"/>
          <p:cNvCxnSpPr>
            <a:endCxn id="48" idx="0"/>
          </p:cNvCxnSpPr>
          <p:nvPr/>
        </p:nvCxnSpPr>
        <p:spPr bwMode="auto">
          <a:xfrm flipH="1">
            <a:off x="9445920" y="1220769"/>
            <a:ext cx="408622" cy="85484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/>
          <p:cNvCxnSpPr/>
          <p:nvPr/>
        </p:nvCxnSpPr>
        <p:spPr bwMode="auto">
          <a:xfrm>
            <a:off x="6704693" y="1456110"/>
            <a:ext cx="227734" cy="26550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AutoShape 8"/>
          <p:cNvSpPr>
            <a:spLocks noChangeArrowheads="1"/>
          </p:cNvSpPr>
          <p:nvPr/>
        </p:nvSpPr>
        <p:spPr bwMode="auto">
          <a:xfrm>
            <a:off x="6932427" y="1456110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PlayingAway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55" name="Straight Connector 54"/>
          <p:cNvCxnSpPr>
            <a:endCxn id="48" idx="1"/>
          </p:cNvCxnSpPr>
          <p:nvPr/>
        </p:nvCxnSpPr>
        <p:spPr bwMode="auto">
          <a:xfrm>
            <a:off x="8194481" y="1721613"/>
            <a:ext cx="525382" cy="580624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/>
          <p:cNvCxnSpPr>
            <a:stCxn id="24" idx="3"/>
            <a:endCxn id="36" idx="1"/>
          </p:cNvCxnSpPr>
          <p:nvPr/>
        </p:nvCxnSpPr>
        <p:spPr bwMode="auto">
          <a:xfrm flipV="1">
            <a:off x="5244013" y="1456110"/>
            <a:ext cx="492604" cy="26550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96426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19" y="3864799"/>
            <a:ext cx="1457265" cy="120831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51211" y="5214592"/>
            <a:ext cx="27706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A Game is made up of </a:t>
            </a:r>
            <a:r>
              <a:rPr lang="en-US" sz="2000" b="1" u="sng" dirty="0">
                <a:latin typeface="+mj-lt"/>
              </a:rPr>
              <a:t>Plays</a:t>
            </a:r>
            <a:r>
              <a:rPr lang="en-US" sz="2000" dirty="0">
                <a:latin typeface="+mj-lt"/>
              </a:rPr>
              <a:t> that result in a yardage gain/loss, and potentially a touchdown</a:t>
            </a:r>
            <a:endParaRPr lang="en-US" sz="2000" b="1" u="sng" dirty="0">
              <a:latin typeface="+mj-lt"/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5736617" y="3411558"/>
            <a:ext cx="1452114" cy="4532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Plays</a:t>
            </a:r>
          </a:p>
        </p:txBody>
      </p:sp>
      <p:sp>
        <p:nvSpPr>
          <p:cNvPr id="31" name="Oval 30"/>
          <p:cNvSpPr>
            <a:spLocks noChangeArrowheads="1"/>
          </p:cNvSpPr>
          <p:nvPr/>
        </p:nvSpPr>
        <p:spPr bwMode="auto">
          <a:xfrm>
            <a:off x="4657024" y="4554780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 </a:t>
            </a:r>
            <a:r>
              <a:rPr lang="en-US" sz="1200" u="sng" dirty="0" smtClean="0">
                <a:solidFill>
                  <a:srgbClr val="000000"/>
                </a:solidFill>
              </a:rPr>
              <a:t>ID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 bwMode="auto">
          <a:xfrm flipH="1">
            <a:off x="5231820" y="3864799"/>
            <a:ext cx="1230854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AutoShape 8"/>
          <p:cNvSpPr>
            <a:spLocks noChangeArrowheads="1"/>
          </p:cNvSpPr>
          <p:nvPr/>
        </p:nvSpPr>
        <p:spPr bwMode="auto">
          <a:xfrm>
            <a:off x="7609246" y="3104530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OccurIn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34" name="Straight Connector 33"/>
          <p:cNvCxnSpPr>
            <a:stCxn id="40" idx="2"/>
          </p:cNvCxnSpPr>
          <p:nvPr/>
        </p:nvCxnSpPr>
        <p:spPr bwMode="auto">
          <a:xfrm flipH="1">
            <a:off x="8871300" y="2518278"/>
            <a:ext cx="574620" cy="85175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/>
          <p:cNvCxnSpPr/>
          <p:nvPr/>
        </p:nvCxnSpPr>
        <p:spPr bwMode="auto">
          <a:xfrm flipH="1">
            <a:off x="7188731" y="3370033"/>
            <a:ext cx="420515" cy="268145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Oval 38"/>
          <p:cNvSpPr>
            <a:spLocks noChangeArrowheads="1"/>
          </p:cNvSpPr>
          <p:nvPr/>
        </p:nvSpPr>
        <p:spPr bwMode="auto">
          <a:xfrm>
            <a:off x="5887878" y="4554780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Yardage Diff</a:t>
            </a:r>
          </a:p>
        </p:txBody>
      </p:sp>
      <p:cxnSp>
        <p:nvCxnSpPr>
          <p:cNvPr id="40" name="Straight Connector 39"/>
          <p:cNvCxnSpPr/>
          <p:nvPr/>
        </p:nvCxnSpPr>
        <p:spPr bwMode="auto">
          <a:xfrm>
            <a:off x="6462674" y="3864799"/>
            <a:ext cx="0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/>
          <p:cNvCxnSpPr/>
          <p:nvPr/>
        </p:nvCxnSpPr>
        <p:spPr bwMode="auto">
          <a:xfrm>
            <a:off x="6462675" y="3864799"/>
            <a:ext cx="1220333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7" name="Oval 56"/>
          <p:cNvSpPr>
            <a:spLocks noChangeArrowheads="1"/>
          </p:cNvSpPr>
          <p:nvPr/>
        </p:nvSpPr>
        <p:spPr bwMode="auto">
          <a:xfrm>
            <a:off x="7108212" y="4554780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Touchdown</a:t>
            </a:r>
            <a:endParaRPr lang="en-US" sz="1200" dirty="0">
              <a:solidFill>
                <a:srgbClr val="000000"/>
              </a:solidFill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0" y="-22510"/>
            <a:ext cx="12192000" cy="307777"/>
            <a:chOff x="0" y="-22510"/>
            <a:chExt cx="12192000" cy="303520"/>
          </a:xfrm>
        </p:grpSpPr>
        <p:sp>
          <p:nvSpPr>
            <p:cNvPr id="48" name="Rectangle 4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88780" y="-22510"/>
              <a:ext cx="3704219" cy="30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ACTIVITY  &gt;  SOLUTIONS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2529844" y="1810112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Players</a:t>
            </a:r>
          </a:p>
        </p:txBody>
      </p:sp>
      <p:sp>
        <p:nvSpPr>
          <p:cNvPr id="53" name="Oval 12"/>
          <p:cNvSpPr>
            <a:spLocks noChangeArrowheads="1"/>
          </p:cNvSpPr>
          <p:nvPr/>
        </p:nvSpPr>
        <p:spPr bwMode="auto">
          <a:xfrm>
            <a:off x="1455884" y="90788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name</a:t>
            </a:r>
          </a:p>
        </p:txBody>
      </p:sp>
      <p:cxnSp>
        <p:nvCxnSpPr>
          <p:cNvPr id="54" name="Straight Connector 53"/>
          <p:cNvCxnSpPr>
            <a:stCxn id="56" idx="4"/>
            <a:endCxn id="55" idx="0"/>
          </p:cNvCxnSpPr>
          <p:nvPr/>
        </p:nvCxnSpPr>
        <p:spPr bwMode="auto">
          <a:xfrm>
            <a:off x="2030680" y="1438886"/>
            <a:ext cx="983203" cy="37122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/>
          <p:cNvCxnSpPr>
            <a:stCxn id="55" idx="3"/>
          </p:cNvCxnSpPr>
          <p:nvPr/>
        </p:nvCxnSpPr>
        <p:spPr bwMode="auto">
          <a:xfrm flipV="1">
            <a:off x="3497920" y="1721612"/>
            <a:ext cx="484039" cy="29500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6" name="AutoShape 8"/>
          <p:cNvSpPr>
            <a:spLocks noChangeArrowheads="1"/>
          </p:cNvSpPr>
          <p:nvPr/>
        </p:nvSpPr>
        <p:spPr bwMode="auto">
          <a:xfrm>
            <a:off x="3981959" y="1456109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MemberOf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63" name="Oval 13"/>
          <p:cNvSpPr>
            <a:spLocks noChangeArrowheads="1"/>
          </p:cNvSpPr>
          <p:nvPr/>
        </p:nvSpPr>
        <p:spPr bwMode="auto">
          <a:xfrm>
            <a:off x="2747036" y="90788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Player ID</a:t>
            </a:r>
          </a:p>
        </p:txBody>
      </p:sp>
      <p:cxnSp>
        <p:nvCxnSpPr>
          <p:cNvPr id="64" name="Straight Connector 63"/>
          <p:cNvCxnSpPr>
            <a:endCxn id="55" idx="0"/>
          </p:cNvCxnSpPr>
          <p:nvPr/>
        </p:nvCxnSpPr>
        <p:spPr bwMode="auto">
          <a:xfrm flipH="1">
            <a:off x="3013883" y="1438886"/>
            <a:ext cx="307949" cy="37122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8719863" y="2075616"/>
            <a:ext cx="1452114" cy="4532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Games</a:t>
            </a:r>
          </a:p>
        </p:txBody>
      </p:sp>
      <p:sp>
        <p:nvSpPr>
          <p:cNvPr id="66" name="Oval 65"/>
          <p:cNvSpPr>
            <a:spLocks noChangeArrowheads="1"/>
          </p:cNvSpPr>
          <p:nvPr/>
        </p:nvSpPr>
        <p:spPr bwMode="auto">
          <a:xfrm>
            <a:off x="7847420" y="718604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date</a:t>
            </a:r>
          </a:p>
        </p:txBody>
      </p:sp>
      <p:cxnSp>
        <p:nvCxnSpPr>
          <p:cNvPr id="67" name="Straight Connector 66"/>
          <p:cNvCxnSpPr/>
          <p:nvPr/>
        </p:nvCxnSpPr>
        <p:spPr bwMode="auto">
          <a:xfrm>
            <a:off x="8422216" y="1249609"/>
            <a:ext cx="1023705" cy="82600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Rectangle 67"/>
          <p:cNvSpPr>
            <a:spLocks noChangeArrowheads="1"/>
          </p:cNvSpPr>
          <p:nvPr/>
        </p:nvSpPr>
        <p:spPr bwMode="auto">
          <a:xfrm>
            <a:off x="5736617" y="1249608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Teams</a:t>
            </a:r>
          </a:p>
        </p:txBody>
      </p:sp>
      <p:sp>
        <p:nvSpPr>
          <p:cNvPr id="69" name="Oval 13"/>
          <p:cNvSpPr>
            <a:spLocks noChangeArrowheads="1"/>
          </p:cNvSpPr>
          <p:nvPr/>
        </p:nvSpPr>
        <p:spPr bwMode="auto">
          <a:xfrm>
            <a:off x="5542887" y="428334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Team ID</a:t>
            </a:r>
          </a:p>
        </p:txBody>
      </p:sp>
      <p:cxnSp>
        <p:nvCxnSpPr>
          <p:cNvPr id="70" name="Straight Connector 69"/>
          <p:cNvCxnSpPr/>
          <p:nvPr/>
        </p:nvCxnSpPr>
        <p:spPr bwMode="auto">
          <a:xfrm>
            <a:off x="6117683" y="959338"/>
            <a:ext cx="102973" cy="29027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/>
          <p:cNvCxnSpPr/>
          <p:nvPr/>
        </p:nvCxnSpPr>
        <p:spPr bwMode="auto">
          <a:xfrm flipV="1">
            <a:off x="8194481" y="2302237"/>
            <a:ext cx="525382" cy="13672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71"/>
          <p:cNvCxnSpPr/>
          <p:nvPr/>
        </p:nvCxnSpPr>
        <p:spPr bwMode="auto">
          <a:xfrm>
            <a:off x="6704693" y="1456110"/>
            <a:ext cx="227734" cy="98284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AutoShape 8"/>
          <p:cNvSpPr>
            <a:spLocks noChangeArrowheads="1"/>
          </p:cNvSpPr>
          <p:nvPr/>
        </p:nvSpPr>
        <p:spPr bwMode="auto">
          <a:xfrm>
            <a:off x="6932427" y="2173456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PlayingHome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74" name="Oval 73"/>
          <p:cNvSpPr>
            <a:spLocks noChangeArrowheads="1"/>
          </p:cNvSpPr>
          <p:nvPr/>
        </p:nvSpPr>
        <p:spPr bwMode="auto">
          <a:xfrm>
            <a:off x="9279747" y="689764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location</a:t>
            </a:r>
          </a:p>
        </p:txBody>
      </p:sp>
      <p:cxnSp>
        <p:nvCxnSpPr>
          <p:cNvPr id="75" name="Straight Connector 74"/>
          <p:cNvCxnSpPr/>
          <p:nvPr/>
        </p:nvCxnSpPr>
        <p:spPr bwMode="auto">
          <a:xfrm flipH="1">
            <a:off x="9445920" y="1220769"/>
            <a:ext cx="408622" cy="85484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Straight Connector 75"/>
          <p:cNvCxnSpPr/>
          <p:nvPr/>
        </p:nvCxnSpPr>
        <p:spPr bwMode="auto">
          <a:xfrm>
            <a:off x="6704693" y="1456110"/>
            <a:ext cx="227734" cy="26550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7" name="AutoShape 8"/>
          <p:cNvSpPr>
            <a:spLocks noChangeArrowheads="1"/>
          </p:cNvSpPr>
          <p:nvPr/>
        </p:nvSpPr>
        <p:spPr bwMode="auto">
          <a:xfrm>
            <a:off x="6932427" y="1456110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PlayingAway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78" name="Straight Connector 77"/>
          <p:cNvCxnSpPr/>
          <p:nvPr/>
        </p:nvCxnSpPr>
        <p:spPr bwMode="auto">
          <a:xfrm>
            <a:off x="8194481" y="1721613"/>
            <a:ext cx="525382" cy="580624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Straight Connector 78"/>
          <p:cNvCxnSpPr/>
          <p:nvPr/>
        </p:nvCxnSpPr>
        <p:spPr bwMode="auto">
          <a:xfrm flipV="1">
            <a:off x="5244013" y="1456110"/>
            <a:ext cx="492604" cy="26550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92181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AutoShape 8"/>
          <p:cNvSpPr>
            <a:spLocks noChangeArrowheads="1"/>
          </p:cNvSpPr>
          <p:nvPr/>
        </p:nvSpPr>
        <p:spPr bwMode="auto">
          <a:xfrm>
            <a:off x="3243710" y="4003054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ParticipateIn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48" name="Straight Connector 47"/>
          <p:cNvCxnSpPr>
            <a:stCxn id="74" idx="2"/>
            <a:endCxn id="43" idx="1"/>
          </p:cNvCxnSpPr>
          <p:nvPr/>
        </p:nvCxnSpPr>
        <p:spPr bwMode="auto">
          <a:xfrm>
            <a:off x="3013882" y="2223116"/>
            <a:ext cx="229828" cy="204544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/>
          <p:cNvCxnSpPr>
            <a:stCxn id="43" idx="3"/>
            <a:endCxn id="64" idx="1"/>
          </p:cNvCxnSpPr>
          <p:nvPr/>
        </p:nvCxnSpPr>
        <p:spPr bwMode="auto">
          <a:xfrm flipV="1">
            <a:off x="4505764" y="3638179"/>
            <a:ext cx="1230853" cy="63037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09" y="4039914"/>
            <a:ext cx="1434057" cy="120170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486311" y="5318289"/>
            <a:ext cx="28937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A Play will contain either a </a:t>
            </a:r>
            <a:r>
              <a:rPr lang="en-US" sz="2000" b="1" u="sng" dirty="0">
                <a:latin typeface="+mj-lt"/>
              </a:rPr>
              <a:t>Pass</a:t>
            </a:r>
            <a:r>
              <a:rPr lang="en-US" sz="2000" dirty="0">
                <a:latin typeface="+mj-lt"/>
              </a:rPr>
              <a:t> from one player to another, or a </a:t>
            </a:r>
            <a:r>
              <a:rPr lang="en-US" sz="2000" b="1" u="sng" dirty="0">
                <a:latin typeface="+mj-lt"/>
              </a:rPr>
              <a:t>Run</a:t>
            </a:r>
            <a:r>
              <a:rPr lang="en-US" sz="2000" dirty="0">
                <a:latin typeface="+mj-lt"/>
              </a:rPr>
              <a:t> by one player</a:t>
            </a:r>
            <a:endParaRPr lang="en-US" sz="2000" b="1" u="sng" dirty="0">
              <a:latin typeface="+mj-lt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0" y="-22510"/>
            <a:ext cx="12192000" cy="307777"/>
            <a:chOff x="0" y="-22510"/>
            <a:chExt cx="12192000" cy="303520"/>
          </a:xfrm>
        </p:grpSpPr>
        <p:sp>
          <p:nvSpPr>
            <p:cNvPr id="62" name="Rectangle 6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88780" y="-22510"/>
              <a:ext cx="3704219" cy="30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ACTIVITY  &gt;  SOLUTIONS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64" name="Rectangle 63"/>
          <p:cNvSpPr>
            <a:spLocks noChangeArrowheads="1"/>
          </p:cNvSpPr>
          <p:nvPr/>
        </p:nvSpPr>
        <p:spPr bwMode="auto">
          <a:xfrm>
            <a:off x="5736617" y="3411558"/>
            <a:ext cx="1452114" cy="4532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Plays</a:t>
            </a:r>
          </a:p>
        </p:txBody>
      </p:sp>
      <p:sp>
        <p:nvSpPr>
          <p:cNvPr id="65" name="Oval 64"/>
          <p:cNvSpPr>
            <a:spLocks noChangeArrowheads="1"/>
          </p:cNvSpPr>
          <p:nvPr/>
        </p:nvSpPr>
        <p:spPr bwMode="auto">
          <a:xfrm>
            <a:off x="4657024" y="4554780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 </a:t>
            </a:r>
            <a:r>
              <a:rPr lang="en-US" sz="1200" u="sng" dirty="0" smtClean="0">
                <a:solidFill>
                  <a:srgbClr val="000000"/>
                </a:solidFill>
              </a:rPr>
              <a:t>ID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66" name="Straight Connector 65"/>
          <p:cNvCxnSpPr/>
          <p:nvPr/>
        </p:nvCxnSpPr>
        <p:spPr bwMode="auto">
          <a:xfrm flipH="1">
            <a:off x="5231820" y="3864799"/>
            <a:ext cx="1230854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7" name="AutoShape 8"/>
          <p:cNvSpPr>
            <a:spLocks noChangeArrowheads="1"/>
          </p:cNvSpPr>
          <p:nvPr/>
        </p:nvSpPr>
        <p:spPr bwMode="auto">
          <a:xfrm>
            <a:off x="7609246" y="3104530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OccurIn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68" name="Straight Connector 67"/>
          <p:cNvCxnSpPr/>
          <p:nvPr/>
        </p:nvCxnSpPr>
        <p:spPr bwMode="auto">
          <a:xfrm flipH="1">
            <a:off x="8871300" y="2518278"/>
            <a:ext cx="574620" cy="85175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9" name="Straight Connector 68"/>
          <p:cNvCxnSpPr/>
          <p:nvPr/>
        </p:nvCxnSpPr>
        <p:spPr bwMode="auto">
          <a:xfrm flipH="1">
            <a:off x="7188731" y="3370033"/>
            <a:ext cx="420515" cy="268145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0" name="Oval 69"/>
          <p:cNvSpPr>
            <a:spLocks noChangeArrowheads="1"/>
          </p:cNvSpPr>
          <p:nvPr/>
        </p:nvSpPr>
        <p:spPr bwMode="auto">
          <a:xfrm>
            <a:off x="5887878" y="4554780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Yardage Diff</a:t>
            </a:r>
          </a:p>
        </p:txBody>
      </p:sp>
      <p:cxnSp>
        <p:nvCxnSpPr>
          <p:cNvPr id="71" name="Straight Connector 70"/>
          <p:cNvCxnSpPr/>
          <p:nvPr/>
        </p:nvCxnSpPr>
        <p:spPr bwMode="auto">
          <a:xfrm>
            <a:off x="6462674" y="3864799"/>
            <a:ext cx="0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71"/>
          <p:cNvCxnSpPr/>
          <p:nvPr/>
        </p:nvCxnSpPr>
        <p:spPr bwMode="auto">
          <a:xfrm>
            <a:off x="6462675" y="3864799"/>
            <a:ext cx="1220333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Oval 72"/>
          <p:cNvSpPr>
            <a:spLocks noChangeArrowheads="1"/>
          </p:cNvSpPr>
          <p:nvPr/>
        </p:nvSpPr>
        <p:spPr bwMode="auto">
          <a:xfrm>
            <a:off x="7108212" y="4554780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Touchdown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74" name="Rectangle 73"/>
          <p:cNvSpPr>
            <a:spLocks noChangeArrowheads="1"/>
          </p:cNvSpPr>
          <p:nvPr/>
        </p:nvSpPr>
        <p:spPr bwMode="auto">
          <a:xfrm>
            <a:off x="2529844" y="1810112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Players</a:t>
            </a:r>
          </a:p>
        </p:txBody>
      </p:sp>
      <p:sp>
        <p:nvSpPr>
          <p:cNvPr id="75" name="Oval 74"/>
          <p:cNvSpPr>
            <a:spLocks noChangeArrowheads="1"/>
          </p:cNvSpPr>
          <p:nvPr/>
        </p:nvSpPr>
        <p:spPr bwMode="auto">
          <a:xfrm>
            <a:off x="1455884" y="90788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name</a:t>
            </a:r>
          </a:p>
        </p:txBody>
      </p:sp>
      <p:cxnSp>
        <p:nvCxnSpPr>
          <p:cNvPr id="76" name="Straight Connector 75"/>
          <p:cNvCxnSpPr/>
          <p:nvPr/>
        </p:nvCxnSpPr>
        <p:spPr bwMode="auto">
          <a:xfrm>
            <a:off x="2030680" y="1438886"/>
            <a:ext cx="983203" cy="37122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Straight Connector 76"/>
          <p:cNvCxnSpPr/>
          <p:nvPr/>
        </p:nvCxnSpPr>
        <p:spPr bwMode="auto">
          <a:xfrm flipV="1">
            <a:off x="3497920" y="1721612"/>
            <a:ext cx="484039" cy="29500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AutoShape 8"/>
          <p:cNvSpPr>
            <a:spLocks noChangeArrowheads="1"/>
          </p:cNvSpPr>
          <p:nvPr/>
        </p:nvSpPr>
        <p:spPr bwMode="auto">
          <a:xfrm>
            <a:off x="3981959" y="1456109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MemberOf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79" name="Oval 13"/>
          <p:cNvSpPr>
            <a:spLocks noChangeArrowheads="1"/>
          </p:cNvSpPr>
          <p:nvPr/>
        </p:nvSpPr>
        <p:spPr bwMode="auto">
          <a:xfrm>
            <a:off x="2747036" y="90788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Player ID</a:t>
            </a:r>
          </a:p>
        </p:txBody>
      </p:sp>
      <p:cxnSp>
        <p:nvCxnSpPr>
          <p:cNvPr id="80" name="Straight Connector 79"/>
          <p:cNvCxnSpPr/>
          <p:nvPr/>
        </p:nvCxnSpPr>
        <p:spPr bwMode="auto">
          <a:xfrm flipH="1">
            <a:off x="3013883" y="1438886"/>
            <a:ext cx="307949" cy="37122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1" name="Rectangle 80"/>
          <p:cNvSpPr>
            <a:spLocks noChangeArrowheads="1"/>
          </p:cNvSpPr>
          <p:nvPr/>
        </p:nvSpPr>
        <p:spPr bwMode="auto">
          <a:xfrm>
            <a:off x="8719863" y="2075616"/>
            <a:ext cx="1452114" cy="4532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Games</a:t>
            </a:r>
          </a:p>
        </p:txBody>
      </p:sp>
      <p:sp>
        <p:nvSpPr>
          <p:cNvPr id="82" name="Oval 81"/>
          <p:cNvSpPr>
            <a:spLocks noChangeArrowheads="1"/>
          </p:cNvSpPr>
          <p:nvPr/>
        </p:nvSpPr>
        <p:spPr bwMode="auto">
          <a:xfrm>
            <a:off x="7847420" y="718604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date</a:t>
            </a:r>
          </a:p>
        </p:txBody>
      </p:sp>
      <p:cxnSp>
        <p:nvCxnSpPr>
          <p:cNvPr id="83" name="Straight Connector 82"/>
          <p:cNvCxnSpPr/>
          <p:nvPr/>
        </p:nvCxnSpPr>
        <p:spPr bwMode="auto">
          <a:xfrm>
            <a:off x="8422216" y="1249609"/>
            <a:ext cx="1023705" cy="82600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4" name="Rectangle 83"/>
          <p:cNvSpPr>
            <a:spLocks noChangeArrowheads="1"/>
          </p:cNvSpPr>
          <p:nvPr/>
        </p:nvSpPr>
        <p:spPr bwMode="auto">
          <a:xfrm>
            <a:off x="5736617" y="1249608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Teams</a:t>
            </a:r>
          </a:p>
        </p:txBody>
      </p:sp>
      <p:sp>
        <p:nvSpPr>
          <p:cNvPr id="85" name="Oval 13"/>
          <p:cNvSpPr>
            <a:spLocks noChangeArrowheads="1"/>
          </p:cNvSpPr>
          <p:nvPr/>
        </p:nvSpPr>
        <p:spPr bwMode="auto">
          <a:xfrm>
            <a:off x="5542887" y="428334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Team ID</a:t>
            </a:r>
          </a:p>
        </p:txBody>
      </p:sp>
      <p:cxnSp>
        <p:nvCxnSpPr>
          <p:cNvPr id="86" name="Straight Connector 85"/>
          <p:cNvCxnSpPr/>
          <p:nvPr/>
        </p:nvCxnSpPr>
        <p:spPr bwMode="auto">
          <a:xfrm>
            <a:off x="6117683" y="959338"/>
            <a:ext cx="102973" cy="29027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Straight Connector 86"/>
          <p:cNvCxnSpPr/>
          <p:nvPr/>
        </p:nvCxnSpPr>
        <p:spPr bwMode="auto">
          <a:xfrm flipV="1">
            <a:off x="8194481" y="2302237"/>
            <a:ext cx="525382" cy="13672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Straight Connector 87"/>
          <p:cNvCxnSpPr/>
          <p:nvPr/>
        </p:nvCxnSpPr>
        <p:spPr bwMode="auto">
          <a:xfrm>
            <a:off x="6704693" y="1456110"/>
            <a:ext cx="227734" cy="98284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9" name="AutoShape 8"/>
          <p:cNvSpPr>
            <a:spLocks noChangeArrowheads="1"/>
          </p:cNvSpPr>
          <p:nvPr/>
        </p:nvSpPr>
        <p:spPr bwMode="auto">
          <a:xfrm>
            <a:off x="6932427" y="2173456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PlayingHome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90" name="Oval 89"/>
          <p:cNvSpPr>
            <a:spLocks noChangeArrowheads="1"/>
          </p:cNvSpPr>
          <p:nvPr/>
        </p:nvSpPr>
        <p:spPr bwMode="auto">
          <a:xfrm>
            <a:off x="9279747" y="689764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location</a:t>
            </a:r>
          </a:p>
        </p:txBody>
      </p:sp>
      <p:cxnSp>
        <p:nvCxnSpPr>
          <p:cNvPr id="91" name="Straight Connector 90"/>
          <p:cNvCxnSpPr/>
          <p:nvPr/>
        </p:nvCxnSpPr>
        <p:spPr bwMode="auto">
          <a:xfrm flipH="1">
            <a:off x="9445920" y="1220769"/>
            <a:ext cx="408622" cy="85484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/>
          <p:cNvCxnSpPr/>
          <p:nvPr/>
        </p:nvCxnSpPr>
        <p:spPr bwMode="auto">
          <a:xfrm>
            <a:off x="6704693" y="1456110"/>
            <a:ext cx="227734" cy="26550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3" name="AutoShape 8"/>
          <p:cNvSpPr>
            <a:spLocks noChangeArrowheads="1"/>
          </p:cNvSpPr>
          <p:nvPr/>
        </p:nvSpPr>
        <p:spPr bwMode="auto">
          <a:xfrm>
            <a:off x="6932427" y="1456110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PlayingAway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94" name="Straight Connector 93"/>
          <p:cNvCxnSpPr/>
          <p:nvPr/>
        </p:nvCxnSpPr>
        <p:spPr bwMode="auto">
          <a:xfrm>
            <a:off x="8194481" y="1721613"/>
            <a:ext cx="525382" cy="580624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Straight Connector 94"/>
          <p:cNvCxnSpPr/>
          <p:nvPr/>
        </p:nvCxnSpPr>
        <p:spPr bwMode="auto">
          <a:xfrm flipV="1">
            <a:off x="5244013" y="1456110"/>
            <a:ext cx="492604" cy="26550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3" name="TextBox 102"/>
          <p:cNvSpPr txBox="1"/>
          <p:nvPr/>
        </p:nvSpPr>
        <p:spPr>
          <a:xfrm>
            <a:off x="3559744" y="5415473"/>
            <a:ext cx="750795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Note: we changed this from lecture!  This simplifies some things, however we are missing some constraints we might ideally want… which ones?</a:t>
            </a:r>
            <a:endParaRPr lang="en-US" sz="2400" dirty="0">
              <a:latin typeface="+mj-lt"/>
            </a:endParaRPr>
          </a:p>
        </p:txBody>
      </p:sp>
      <p:sp>
        <p:nvSpPr>
          <p:cNvPr id="108" name="Oval 107"/>
          <p:cNvSpPr>
            <a:spLocks noChangeArrowheads="1"/>
          </p:cNvSpPr>
          <p:nvPr/>
        </p:nvSpPr>
        <p:spPr bwMode="auto">
          <a:xfrm>
            <a:off x="3559744" y="2828150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Participation Type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109" name="Straight Connector 108"/>
          <p:cNvCxnSpPr>
            <a:stCxn id="43" idx="0"/>
            <a:endCxn id="108" idx="4"/>
          </p:cNvCxnSpPr>
          <p:nvPr/>
        </p:nvCxnSpPr>
        <p:spPr bwMode="auto">
          <a:xfrm flipV="1">
            <a:off x="3874737" y="3359155"/>
            <a:ext cx="259802" cy="64389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213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various ER diagrams could work, not just the following one!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352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3704219" cy="30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ACTIVITY  &gt;  SOLUTIONS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902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AutoShape 8"/>
          <p:cNvSpPr>
            <a:spLocks noChangeArrowheads="1"/>
          </p:cNvSpPr>
          <p:nvPr/>
        </p:nvSpPr>
        <p:spPr bwMode="auto">
          <a:xfrm>
            <a:off x="3281547" y="4532775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ParticipateIn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63" name="Straight Connector 62"/>
          <p:cNvCxnSpPr/>
          <p:nvPr/>
        </p:nvCxnSpPr>
        <p:spPr bwMode="auto">
          <a:xfrm>
            <a:off x="3051719" y="2752837"/>
            <a:ext cx="229828" cy="204544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Straight Connector 63"/>
          <p:cNvCxnSpPr/>
          <p:nvPr/>
        </p:nvCxnSpPr>
        <p:spPr bwMode="auto">
          <a:xfrm flipV="1">
            <a:off x="4543601" y="4167900"/>
            <a:ext cx="1230853" cy="63037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5774454" y="3941279"/>
            <a:ext cx="1452114" cy="4532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Plays</a:t>
            </a:r>
          </a:p>
        </p:txBody>
      </p:sp>
      <p:sp>
        <p:nvSpPr>
          <p:cNvPr id="67" name="Oval 66"/>
          <p:cNvSpPr>
            <a:spLocks noChangeArrowheads="1"/>
          </p:cNvSpPr>
          <p:nvPr/>
        </p:nvSpPr>
        <p:spPr bwMode="auto">
          <a:xfrm>
            <a:off x="4694861" y="508450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 </a:t>
            </a:r>
            <a:r>
              <a:rPr lang="en-US" sz="1200" u="sng" dirty="0" smtClean="0">
                <a:solidFill>
                  <a:srgbClr val="000000"/>
                </a:solidFill>
              </a:rPr>
              <a:t>ID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68" name="Straight Connector 67"/>
          <p:cNvCxnSpPr/>
          <p:nvPr/>
        </p:nvCxnSpPr>
        <p:spPr bwMode="auto">
          <a:xfrm flipH="1">
            <a:off x="5269657" y="4394520"/>
            <a:ext cx="1230854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Oval 71"/>
          <p:cNvSpPr>
            <a:spLocks noChangeArrowheads="1"/>
          </p:cNvSpPr>
          <p:nvPr/>
        </p:nvSpPr>
        <p:spPr bwMode="auto">
          <a:xfrm>
            <a:off x="5925715" y="508450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Yardage Diff</a:t>
            </a:r>
          </a:p>
        </p:txBody>
      </p:sp>
      <p:cxnSp>
        <p:nvCxnSpPr>
          <p:cNvPr id="73" name="Straight Connector 72"/>
          <p:cNvCxnSpPr/>
          <p:nvPr/>
        </p:nvCxnSpPr>
        <p:spPr bwMode="auto">
          <a:xfrm>
            <a:off x="6500511" y="4394520"/>
            <a:ext cx="0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/>
          <p:cNvCxnSpPr/>
          <p:nvPr/>
        </p:nvCxnSpPr>
        <p:spPr bwMode="auto">
          <a:xfrm>
            <a:off x="6500512" y="4394520"/>
            <a:ext cx="1220333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5" name="Oval 74"/>
          <p:cNvSpPr>
            <a:spLocks noChangeArrowheads="1"/>
          </p:cNvSpPr>
          <p:nvPr/>
        </p:nvSpPr>
        <p:spPr bwMode="auto">
          <a:xfrm>
            <a:off x="7146049" y="508450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Touchdown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2567681" y="2339833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Players</a:t>
            </a:r>
          </a:p>
        </p:txBody>
      </p:sp>
      <p:sp>
        <p:nvSpPr>
          <p:cNvPr id="77" name="Oval 76"/>
          <p:cNvSpPr>
            <a:spLocks noChangeArrowheads="1"/>
          </p:cNvSpPr>
          <p:nvPr/>
        </p:nvSpPr>
        <p:spPr bwMode="auto">
          <a:xfrm>
            <a:off x="1493721" y="1437602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name</a:t>
            </a:r>
          </a:p>
        </p:txBody>
      </p:sp>
      <p:cxnSp>
        <p:nvCxnSpPr>
          <p:cNvPr id="78" name="Straight Connector 77"/>
          <p:cNvCxnSpPr/>
          <p:nvPr/>
        </p:nvCxnSpPr>
        <p:spPr bwMode="auto">
          <a:xfrm>
            <a:off x="2068517" y="1968607"/>
            <a:ext cx="983203" cy="37122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Straight Connector 78"/>
          <p:cNvCxnSpPr/>
          <p:nvPr/>
        </p:nvCxnSpPr>
        <p:spPr bwMode="auto">
          <a:xfrm flipV="1">
            <a:off x="3535757" y="2251333"/>
            <a:ext cx="484039" cy="29500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80" name="AutoShape 8"/>
          <p:cNvSpPr>
            <a:spLocks noChangeArrowheads="1"/>
          </p:cNvSpPr>
          <p:nvPr/>
        </p:nvSpPr>
        <p:spPr bwMode="auto">
          <a:xfrm>
            <a:off x="4019796" y="1985830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MemberOf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81" name="Oval 13"/>
          <p:cNvSpPr>
            <a:spLocks noChangeArrowheads="1"/>
          </p:cNvSpPr>
          <p:nvPr/>
        </p:nvSpPr>
        <p:spPr bwMode="auto">
          <a:xfrm>
            <a:off x="2784873" y="1437602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Player ID</a:t>
            </a:r>
          </a:p>
        </p:txBody>
      </p:sp>
      <p:cxnSp>
        <p:nvCxnSpPr>
          <p:cNvPr id="85" name="Straight Connector 84"/>
          <p:cNvCxnSpPr/>
          <p:nvPr/>
        </p:nvCxnSpPr>
        <p:spPr bwMode="auto">
          <a:xfrm flipH="1">
            <a:off x="3051720" y="1968607"/>
            <a:ext cx="307949" cy="37122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1" name="Rectangle 90"/>
          <p:cNvSpPr>
            <a:spLocks noChangeArrowheads="1"/>
          </p:cNvSpPr>
          <p:nvPr/>
        </p:nvSpPr>
        <p:spPr bwMode="auto">
          <a:xfrm>
            <a:off x="5774454" y="1779329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Teams</a:t>
            </a:r>
          </a:p>
        </p:txBody>
      </p:sp>
      <p:sp>
        <p:nvSpPr>
          <p:cNvPr id="92" name="Oval 13"/>
          <p:cNvSpPr>
            <a:spLocks noChangeArrowheads="1"/>
          </p:cNvSpPr>
          <p:nvPr/>
        </p:nvSpPr>
        <p:spPr bwMode="auto">
          <a:xfrm>
            <a:off x="5580724" y="958055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Team ID</a:t>
            </a:r>
          </a:p>
        </p:txBody>
      </p:sp>
      <p:cxnSp>
        <p:nvCxnSpPr>
          <p:cNvPr id="93" name="Straight Connector 92"/>
          <p:cNvCxnSpPr/>
          <p:nvPr/>
        </p:nvCxnSpPr>
        <p:spPr bwMode="auto">
          <a:xfrm>
            <a:off x="6155520" y="1489059"/>
            <a:ext cx="102973" cy="29027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3" name="Straight Connector 102"/>
          <p:cNvCxnSpPr/>
          <p:nvPr/>
        </p:nvCxnSpPr>
        <p:spPr bwMode="auto">
          <a:xfrm flipV="1">
            <a:off x="5281850" y="1985831"/>
            <a:ext cx="492604" cy="26550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4" name="Oval 103"/>
          <p:cNvSpPr>
            <a:spLocks noChangeArrowheads="1"/>
          </p:cNvSpPr>
          <p:nvPr/>
        </p:nvSpPr>
        <p:spPr bwMode="auto">
          <a:xfrm>
            <a:off x="3597581" y="335787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Participation Type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105" name="Straight Connector 104"/>
          <p:cNvCxnSpPr/>
          <p:nvPr/>
        </p:nvCxnSpPr>
        <p:spPr bwMode="auto">
          <a:xfrm flipV="1">
            <a:off x="3912574" y="3888876"/>
            <a:ext cx="259802" cy="64389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27" y="3748215"/>
            <a:ext cx="1111027" cy="1111027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93072" y="4977624"/>
            <a:ext cx="22131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A player can only belong to one team, a play can only be in one game, a pass/run..?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0" y="-22510"/>
            <a:ext cx="12192000" cy="307777"/>
            <a:chOff x="0" y="-22510"/>
            <a:chExt cx="12192000" cy="303520"/>
          </a:xfrm>
        </p:grpSpPr>
        <p:sp>
          <p:nvSpPr>
            <p:cNvPr id="45" name="Rectangle 4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8780" y="-22510"/>
              <a:ext cx="3704219" cy="30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ACTIVITY  &gt;  SOLUTIONS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" name="Oval 2"/>
          <p:cNvSpPr/>
          <p:nvPr/>
        </p:nvSpPr>
        <p:spPr>
          <a:xfrm>
            <a:off x="3611215" y="1928085"/>
            <a:ext cx="646496" cy="6464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utoShape 8"/>
          <p:cNvSpPr>
            <a:spLocks noChangeArrowheads="1"/>
          </p:cNvSpPr>
          <p:nvPr/>
        </p:nvSpPr>
        <p:spPr bwMode="auto">
          <a:xfrm>
            <a:off x="7647083" y="3634251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OccurIn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 bwMode="auto">
          <a:xfrm flipH="1">
            <a:off x="8909137" y="3047999"/>
            <a:ext cx="574620" cy="85175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/>
          <p:cNvCxnSpPr>
            <a:stCxn id="66" idx="3"/>
            <a:endCxn id="49" idx="1"/>
          </p:cNvCxnSpPr>
          <p:nvPr/>
        </p:nvCxnSpPr>
        <p:spPr bwMode="auto">
          <a:xfrm flipV="1">
            <a:off x="7226568" y="3899754"/>
            <a:ext cx="420515" cy="268146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8757700" y="2605337"/>
            <a:ext cx="1452114" cy="4532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Games</a:t>
            </a:r>
          </a:p>
        </p:txBody>
      </p:sp>
      <p:sp>
        <p:nvSpPr>
          <p:cNvPr id="53" name="Oval 52"/>
          <p:cNvSpPr>
            <a:spLocks noChangeArrowheads="1"/>
          </p:cNvSpPr>
          <p:nvPr/>
        </p:nvSpPr>
        <p:spPr bwMode="auto">
          <a:xfrm>
            <a:off x="7885257" y="1248325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date</a:t>
            </a:r>
          </a:p>
        </p:txBody>
      </p:sp>
      <p:cxnSp>
        <p:nvCxnSpPr>
          <p:cNvPr id="54" name="Straight Connector 53"/>
          <p:cNvCxnSpPr/>
          <p:nvPr/>
        </p:nvCxnSpPr>
        <p:spPr bwMode="auto">
          <a:xfrm>
            <a:off x="8460053" y="1779330"/>
            <a:ext cx="1023705" cy="82600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/>
          <p:cNvCxnSpPr/>
          <p:nvPr/>
        </p:nvCxnSpPr>
        <p:spPr bwMode="auto">
          <a:xfrm flipV="1">
            <a:off x="8232318" y="2831958"/>
            <a:ext cx="525382" cy="13672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</p:spPr>
      </p:cxnSp>
      <p:cxnSp>
        <p:nvCxnSpPr>
          <p:cNvPr id="59" name="Straight Connector 58"/>
          <p:cNvCxnSpPr/>
          <p:nvPr/>
        </p:nvCxnSpPr>
        <p:spPr bwMode="auto">
          <a:xfrm>
            <a:off x="6742530" y="1985831"/>
            <a:ext cx="227734" cy="98284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1" name="AutoShape 8"/>
          <p:cNvSpPr>
            <a:spLocks noChangeArrowheads="1"/>
          </p:cNvSpPr>
          <p:nvPr/>
        </p:nvSpPr>
        <p:spPr bwMode="auto">
          <a:xfrm>
            <a:off x="6970264" y="2703177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PlayingHome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62" name="Oval 61"/>
          <p:cNvSpPr>
            <a:spLocks noChangeArrowheads="1"/>
          </p:cNvSpPr>
          <p:nvPr/>
        </p:nvSpPr>
        <p:spPr bwMode="auto">
          <a:xfrm>
            <a:off x="9317584" y="1219485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location</a:t>
            </a:r>
          </a:p>
        </p:txBody>
      </p:sp>
      <p:cxnSp>
        <p:nvCxnSpPr>
          <p:cNvPr id="65" name="Straight Connector 64"/>
          <p:cNvCxnSpPr/>
          <p:nvPr/>
        </p:nvCxnSpPr>
        <p:spPr bwMode="auto">
          <a:xfrm flipH="1">
            <a:off x="9483757" y="1750490"/>
            <a:ext cx="408622" cy="85484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/>
          <p:cNvCxnSpPr/>
          <p:nvPr/>
        </p:nvCxnSpPr>
        <p:spPr bwMode="auto">
          <a:xfrm>
            <a:off x="6742530" y="1985831"/>
            <a:ext cx="227734" cy="26550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3" name="AutoShape 8"/>
          <p:cNvSpPr>
            <a:spLocks noChangeArrowheads="1"/>
          </p:cNvSpPr>
          <p:nvPr/>
        </p:nvSpPr>
        <p:spPr bwMode="auto">
          <a:xfrm>
            <a:off x="6970264" y="1985831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PlayingAway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84" name="Straight Connector 83"/>
          <p:cNvCxnSpPr/>
          <p:nvPr/>
        </p:nvCxnSpPr>
        <p:spPr bwMode="auto">
          <a:xfrm>
            <a:off x="8232318" y="2251334"/>
            <a:ext cx="525382" cy="580624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</p:spPr>
      </p:cxnSp>
      <p:sp>
        <p:nvSpPr>
          <p:cNvPr id="88" name="Oval 87"/>
          <p:cNvSpPr/>
          <p:nvPr/>
        </p:nvSpPr>
        <p:spPr>
          <a:xfrm>
            <a:off x="7962381" y="1965671"/>
            <a:ext cx="646496" cy="6464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7972391" y="2665592"/>
            <a:ext cx="646496" cy="6464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7241859" y="3602287"/>
            <a:ext cx="646496" cy="6464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20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AutoShape 8"/>
          <p:cNvSpPr>
            <a:spLocks noChangeArrowheads="1"/>
          </p:cNvSpPr>
          <p:nvPr/>
        </p:nvSpPr>
        <p:spPr bwMode="auto">
          <a:xfrm>
            <a:off x="3281547" y="4532775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ParticipateIn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63" name="Straight Connector 62"/>
          <p:cNvCxnSpPr/>
          <p:nvPr/>
        </p:nvCxnSpPr>
        <p:spPr bwMode="auto">
          <a:xfrm>
            <a:off x="3051719" y="2752837"/>
            <a:ext cx="229828" cy="204544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Straight Connector 63"/>
          <p:cNvCxnSpPr/>
          <p:nvPr/>
        </p:nvCxnSpPr>
        <p:spPr bwMode="auto">
          <a:xfrm flipV="1">
            <a:off x="4543601" y="4167900"/>
            <a:ext cx="1230853" cy="63037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5774454" y="3941279"/>
            <a:ext cx="1452114" cy="4532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Plays</a:t>
            </a:r>
          </a:p>
        </p:txBody>
      </p:sp>
      <p:sp>
        <p:nvSpPr>
          <p:cNvPr id="67" name="Oval 66"/>
          <p:cNvSpPr>
            <a:spLocks noChangeArrowheads="1"/>
          </p:cNvSpPr>
          <p:nvPr/>
        </p:nvSpPr>
        <p:spPr bwMode="auto">
          <a:xfrm>
            <a:off x="4694861" y="508450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 </a:t>
            </a:r>
            <a:r>
              <a:rPr lang="en-US" sz="1200" u="sng" dirty="0" smtClean="0">
                <a:solidFill>
                  <a:srgbClr val="000000"/>
                </a:solidFill>
              </a:rPr>
              <a:t>ID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68" name="Straight Connector 67"/>
          <p:cNvCxnSpPr/>
          <p:nvPr/>
        </p:nvCxnSpPr>
        <p:spPr bwMode="auto">
          <a:xfrm flipH="1">
            <a:off x="5269657" y="4394520"/>
            <a:ext cx="1230854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Oval 71"/>
          <p:cNvSpPr>
            <a:spLocks noChangeArrowheads="1"/>
          </p:cNvSpPr>
          <p:nvPr/>
        </p:nvSpPr>
        <p:spPr bwMode="auto">
          <a:xfrm>
            <a:off x="5925715" y="508450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Yardage Diff</a:t>
            </a:r>
          </a:p>
        </p:txBody>
      </p:sp>
      <p:cxnSp>
        <p:nvCxnSpPr>
          <p:cNvPr id="73" name="Straight Connector 72"/>
          <p:cNvCxnSpPr/>
          <p:nvPr/>
        </p:nvCxnSpPr>
        <p:spPr bwMode="auto">
          <a:xfrm>
            <a:off x="6500511" y="4394520"/>
            <a:ext cx="0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/>
          <p:cNvCxnSpPr/>
          <p:nvPr/>
        </p:nvCxnSpPr>
        <p:spPr bwMode="auto">
          <a:xfrm>
            <a:off x="6500512" y="4394520"/>
            <a:ext cx="1220333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5" name="Oval 74"/>
          <p:cNvSpPr>
            <a:spLocks noChangeArrowheads="1"/>
          </p:cNvSpPr>
          <p:nvPr/>
        </p:nvSpPr>
        <p:spPr bwMode="auto">
          <a:xfrm>
            <a:off x="7146049" y="508450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Touchdown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2567681" y="2339833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Players</a:t>
            </a:r>
          </a:p>
        </p:txBody>
      </p:sp>
      <p:sp>
        <p:nvSpPr>
          <p:cNvPr id="77" name="Oval 76"/>
          <p:cNvSpPr>
            <a:spLocks noChangeArrowheads="1"/>
          </p:cNvSpPr>
          <p:nvPr/>
        </p:nvSpPr>
        <p:spPr bwMode="auto">
          <a:xfrm>
            <a:off x="1493721" y="1437602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name</a:t>
            </a:r>
          </a:p>
        </p:txBody>
      </p:sp>
      <p:cxnSp>
        <p:nvCxnSpPr>
          <p:cNvPr id="78" name="Straight Connector 77"/>
          <p:cNvCxnSpPr/>
          <p:nvPr/>
        </p:nvCxnSpPr>
        <p:spPr bwMode="auto">
          <a:xfrm>
            <a:off x="2068517" y="1968607"/>
            <a:ext cx="983203" cy="37122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Straight Connector 78"/>
          <p:cNvCxnSpPr/>
          <p:nvPr/>
        </p:nvCxnSpPr>
        <p:spPr bwMode="auto">
          <a:xfrm flipV="1">
            <a:off x="3535757" y="2251333"/>
            <a:ext cx="484039" cy="29500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80" name="AutoShape 8"/>
          <p:cNvSpPr>
            <a:spLocks noChangeArrowheads="1"/>
          </p:cNvSpPr>
          <p:nvPr/>
        </p:nvSpPr>
        <p:spPr bwMode="auto">
          <a:xfrm>
            <a:off x="4019796" y="1985830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MemberOf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81" name="Oval 13"/>
          <p:cNvSpPr>
            <a:spLocks noChangeArrowheads="1"/>
          </p:cNvSpPr>
          <p:nvPr/>
        </p:nvSpPr>
        <p:spPr bwMode="auto">
          <a:xfrm>
            <a:off x="2784873" y="1437602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Player ID</a:t>
            </a:r>
          </a:p>
        </p:txBody>
      </p:sp>
      <p:cxnSp>
        <p:nvCxnSpPr>
          <p:cNvPr id="85" name="Straight Connector 84"/>
          <p:cNvCxnSpPr/>
          <p:nvPr/>
        </p:nvCxnSpPr>
        <p:spPr bwMode="auto">
          <a:xfrm flipH="1">
            <a:off x="3051720" y="1968607"/>
            <a:ext cx="307949" cy="37122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1" name="Rectangle 90"/>
          <p:cNvSpPr>
            <a:spLocks noChangeArrowheads="1"/>
          </p:cNvSpPr>
          <p:nvPr/>
        </p:nvSpPr>
        <p:spPr bwMode="auto">
          <a:xfrm>
            <a:off x="5774454" y="1779329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Teams</a:t>
            </a:r>
          </a:p>
        </p:txBody>
      </p:sp>
      <p:sp>
        <p:nvSpPr>
          <p:cNvPr id="92" name="Oval 13"/>
          <p:cNvSpPr>
            <a:spLocks noChangeArrowheads="1"/>
          </p:cNvSpPr>
          <p:nvPr/>
        </p:nvSpPr>
        <p:spPr bwMode="auto">
          <a:xfrm>
            <a:off x="5580724" y="958055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Team ID</a:t>
            </a:r>
          </a:p>
        </p:txBody>
      </p:sp>
      <p:cxnSp>
        <p:nvCxnSpPr>
          <p:cNvPr id="93" name="Straight Connector 92"/>
          <p:cNvCxnSpPr/>
          <p:nvPr/>
        </p:nvCxnSpPr>
        <p:spPr bwMode="auto">
          <a:xfrm>
            <a:off x="6155520" y="1489059"/>
            <a:ext cx="102973" cy="29027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3" name="Straight Connector 102"/>
          <p:cNvCxnSpPr/>
          <p:nvPr/>
        </p:nvCxnSpPr>
        <p:spPr bwMode="auto">
          <a:xfrm flipV="1">
            <a:off x="5281850" y="1985831"/>
            <a:ext cx="492604" cy="26550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4" name="Oval 103"/>
          <p:cNvSpPr>
            <a:spLocks noChangeArrowheads="1"/>
          </p:cNvSpPr>
          <p:nvPr/>
        </p:nvSpPr>
        <p:spPr bwMode="auto">
          <a:xfrm>
            <a:off x="3597581" y="335787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Participation Type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105" name="Straight Connector 104"/>
          <p:cNvCxnSpPr/>
          <p:nvPr/>
        </p:nvCxnSpPr>
        <p:spPr bwMode="auto">
          <a:xfrm flipV="1">
            <a:off x="3912574" y="3888876"/>
            <a:ext cx="259802" cy="64389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4" name="Group 43"/>
          <p:cNvGrpSpPr/>
          <p:nvPr/>
        </p:nvGrpSpPr>
        <p:grpSpPr>
          <a:xfrm>
            <a:off x="0" y="-22510"/>
            <a:ext cx="12192000" cy="307777"/>
            <a:chOff x="0" y="-22510"/>
            <a:chExt cx="12192000" cy="303520"/>
          </a:xfrm>
        </p:grpSpPr>
        <p:sp>
          <p:nvSpPr>
            <p:cNvPr id="45" name="Rectangle 4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8780" y="-22510"/>
              <a:ext cx="3704219" cy="30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ACTIVITY  &gt;  SOLUTIONS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9" name="AutoShape 8"/>
          <p:cNvSpPr>
            <a:spLocks noChangeArrowheads="1"/>
          </p:cNvSpPr>
          <p:nvPr/>
        </p:nvSpPr>
        <p:spPr bwMode="auto">
          <a:xfrm>
            <a:off x="7647083" y="3634251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OccurIn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 bwMode="auto">
          <a:xfrm flipH="1">
            <a:off x="8909137" y="3047999"/>
            <a:ext cx="574620" cy="85175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/>
          <p:cNvCxnSpPr>
            <a:stCxn id="66" idx="3"/>
            <a:endCxn id="49" idx="1"/>
          </p:cNvCxnSpPr>
          <p:nvPr/>
        </p:nvCxnSpPr>
        <p:spPr bwMode="auto">
          <a:xfrm flipV="1">
            <a:off x="7226568" y="3899754"/>
            <a:ext cx="420515" cy="268146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8757700" y="2605337"/>
            <a:ext cx="1452114" cy="4532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Games</a:t>
            </a:r>
          </a:p>
        </p:txBody>
      </p:sp>
      <p:sp>
        <p:nvSpPr>
          <p:cNvPr id="53" name="Oval 52"/>
          <p:cNvSpPr>
            <a:spLocks noChangeArrowheads="1"/>
          </p:cNvSpPr>
          <p:nvPr/>
        </p:nvSpPr>
        <p:spPr bwMode="auto">
          <a:xfrm>
            <a:off x="7885257" y="1248325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date</a:t>
            </a:r>
          </a:p>
        </p:txBody>
      </p:sp>
      <p:cxnSp>
        <p:nvCxnSpPr>
          <p:cNvPr id="54" name="Straight Connector 53"/>
          <p:cNvCxnSpPr/>
          <p:nvPr/>
        </p:nvCxnSpPr>
        <p:spPr bwMode="auto">
          <a:xfrm>
            <a:off x="8460053" y="1779330"/>
            <a:ext cx="1023705" cy="82600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/>
          <p:cNvCxnSpPr/>
          <p:nvPr/>
        </p:nvCxnSpPr>
        <p:spPr bwMode="auto">
          <a:xfrm flipV="1">
            <a:off x="8232318" y="2831958"/>
            <a:ext cx="525382" cy="13672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</p:spPr>
      </p:cxnSp>
      <p:cxnSp>
        <p:nvCxnSpPr>
          <p:cNvPr id="59" name="Straight Connector 58"/>
          <p:cNvCxnSpPr/>
          <p:nvPr/>
        </p:nvCxnSpPr>
        <p:spPr bwMode="auto">
          <a:xfrm>
            <a:off x="6742530" y="1985831"/>
            <a:ext cx="227734" cy="98284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1" name="AutoShape 8"/>
          <p:cNvSpPr>
            <a:spLocks noChangeArrowheads="1"/>
          </p:cNvSpPr>
          <p:nvPr/>
        </p:nvSpPr>
        <p:spPr bwMode="auto">
          <a:xfrm>
            <a:off x="6970264" y="2703177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PlayingHome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62" name="Oval 61"/>
          <p:cNvSpPr>
            <a:spLocks noChangeArrowheads="1"/>
          </p:cNvSpPr>
          <p:nvPr/>
        </p:nvSpPr>
        <p:spPr bwMode="auto">
          <a:xfrm>
            <a:off x="9317584" y="1219485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location</a:t>
            </a:r>
          </a:p>
        </p:txBody>
      </p:sp>
      <p:cxnSp>
        <p:nvCxnSpPr>
          <p:cNvPr id="65" name="Straight Connector 64"/>
          <p:cNvCxnSpPr/>
          <p:nvPr/>
        </p:nvCxnSpPr>
        <p:spPr bwMode="auto">
          <a:xfrm flipH="1">
            <a:off x="9483757" y="1750490"/>
            <a:ext cx="408622" cy="85484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/>
          <p:cNvCxnSpPr/>
          <p:nvPr/>
        </p:nvCxnSpPr>
        <p:spPr bwMode="auto">
          <a:xfrm>
            <a:off x="6742530" y="1985831"/>
            <a:ext cx="227734" cy="26550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3" name="AutoShape 8"/>
          <p:cNvSpPr>
            <a:spLocks noChangeArrowheads="1"/>
          </p:cNvSpPr>
          <p:nvPr/>
        </p:nvSpPr>
        <p:spPr bwMode="auto">
          <a:xfrm>
            <a:off x="6970264" y="1985831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PlayingAway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84" name="Straight Connector 83"/>
          <p:cNvCxnSpPr/>
          <p:nvPr/>
        </p:nvCxnSpPr>
        <p:spPr bwMode="auto">
          <a:xfrm>
            <a:off x="8232318" y="2251334"/>
            <a:ext cx="525382" cy="580624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</p:spPr>
      </p:cxnSp>
      <p:sp>
        <p:nvSpPr>
          <p:cNvPr id="48" name="TextBox 47"/>
          <p:cNvSpPr txBox="1"/>
          <p:nvPr/>
        </p:nvSpPr>
        <p:spPr>
          <a:xfrm>
            <a:off x="10209814" y="5163702"/>
            <a:ext cx="17511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Multiple players </a:t>
            </a:r>
            <a:r>
              <a:rPr lang="en-US" sz="2000" b="1" u="sng" dirty="0">
                <a:latin typeface="+mj-lt"/>
              </a:rPr>
              <a:t>Tackle</a:t>
            </a:r>
            <a:r>
              <a:rPr lang="en-US" sz="2000" dirty="0">
                <a:latin typeface="+mj-lt"/>
              </a:rPr>
              <a:t> a single person in a play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9814" y="3416834"/>
            <a:ext cx="1751149" cy="1313362"/>
          </a:xfrm>
          <a:prstGeom prst="rect">
            <a:avLst/>
          </a:prstGeom>
        </p:spPr>
      </p:pic>
      <p:sp>
        <p:nvSpPr>
          <p:cNvPr id="69" name="AutoShape 8"/>
          <p:cNvSpPr>
            <a:spLocks noChangeArrowheads="1"/>
          </p:cNvSpPr>
          <p:nvPr/>
        </p:nvSpPr>
        <p:spPr bwMode="auto">
          <a:xfrm>
            <a:off x="2465380" y="5221183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Tackle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70" name="Straight Connector 69"/>
          <p:cNvCxnSpPr>
            <a:stCxn id="69" idx="3"/>
            <a:endCxn id="66" idx="1"/>
          </p:cNvCxnSpPr>
          <p:nvPr/>
        </p:nvCxnSpPr>
        <p:spPr bwMode="auto">
          <a:xfrm flipV="1">
            <a:off x="3727434" y="4167900"/>
            <a:ext cx="2047020" cy="131878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/>
          <p:cNvCxnSpPr>
            <a:stCxn id="69" idx="0"/>
            <a:endCxn id="76" idx="2"/>
          </p:cNvCxnSpPr>
          <p:nvPr/>
        </p:nvCxnSpPr>
        <p:spPr bwMode="auto">
          <a:xfrm flipH="1" flipV="1">
            <a:off x="3051719" y="2752837"/>
            <a:ext cx="44688" cy="246834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/>
          <p:cNvCxnSpPr>
            <a:stCxn id="69" idx="1"/>
            <a:endCxn id="76" idx="2"/>
          </p:cNvCxnSpPr>
          <p:nvPr/>
        </p:nvCxnSpPr>
        <p:spPr bwMode="auto">
          <a:xfrm flipV="1">
            <a:off x="2465380" y="2752837"/>
            <a:ext cx="586339" cy="273384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58544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642</Words>
  <Application>Microsoft Macintosh PowerPoint</Application>
  <PresentationFormat>Widescreen</PresentationFormat>
  <Paragraphs>229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Lecture 4 Activity Solutions</vt:lpstr>
      <vt:lpstr>Activity 1</vt:lpstr>
      <vt:lpstr>PowerPoint Presentation</vt:lpstr>
      <vt:lpstr>PowerPoint Presentation</vt:lpstr>
      <vt:lpstr>PowerPoint Presentation</vt:lpstr>
      <vt:lpstr>PowerPoint Presentation</vt:lpstr>
      <vt:lpstr>Activity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Activity 3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 Activity Solutions</dc:title>
  <dc:creator>Alex Ratner</dc:creator>
  <cp:lastModifiedBy>Alex Ratner</cp:lastModifiedBy>
  <cp:revision>12</cp:revision>
  <dcterms:created xsi:type="dcterms:W3CDTF">2015-10-02T22:22:04Z</dcterms:created>
  <dcterms:modified xsi:type="dcterms:W3CDTF">2015-10-05T17:08:13Z</dcterms:modified>
</cp:coreProperties>
</file>